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4"/>
  </p:notesMasterIdLst>
  <p:sldIdLst>
    <p:sldId id="309" r:id="rId2"/>
    <p:sldId id="256" r:id="rId3"/>
    <p:sldId id="280" r:id="rId4"/>
    <p:sldId id="299" r:id="rId5"/>
    <p:sldId id="294" r:id="rId6"/>
    <p:sldId id="257" r:id="rId7"/>
    <p:sldId id="281" r:id="rId8"/>
    <p:sldId id="282" r:id="rId9"/>
    <p:sldId id="283" r:id="rId10"/>
    <p:sldId id="268" r:id="rId11"/>
    <p:sldId id="269" r:id="rId12"/>
    <p:sldId id="284" r:id="rId13"/>
    <p:sldId id="300" r:id="rId14"/>
    <p:sldId id="270" r:id="rId15"/>
    <p:sldId id="301" r:id="rId16"/>
    <p:sldId id="302" r:id="rId17"/>
    <p:sldId id="271" r:id="rId18"/>
    <p:sldId id="278" r:id="rId19"/>
    <p:sldId id="285" r:id="rId20"/>
    <p:sldId id="287" r:id="rId21"/>
    <p:sldId id="286" r:id="rId22"/>
    <p:sldId id="288" r:id="rId23"/>
    <p:sldId id="304" r:id="rId24"/>
    <p:sldId id="306" r:id="rId25"/>
    <p:sldId id="307" r:id="rId26"/>
    <p:sldId id="277" r:id="rId27"/>
    <p:sldId id="305" r:id="rId28"/>
    <p:sldId id="289" r:id="rId29"/>
    <p:sldId id="290" r:id="rId30"/>
    <p:sldId id="292" r:id="rId31"/>
    <p:sldId id="293" r:id="rId32"/>
    <p:sldId id="258" r:id="rId33"/>
    <p:sldId id="259" r:id="rId34"/>
    <p:sldId id="262" r:id="rId35"/>
    <p:sldId id="263" r:id="rId36"/>
    <p:sldId id="295" r:id="rId37"/>
    <p:sldId id="296" r:id="rId38"/>
    <p:sldId id="308" r:id="rId39"/>
    <p:sldId id="264" r:id="rId40"/>
    <p:sldId id="297" r:id="rId41"/>
    <p:sldId id="260" r:id="rId42"/>
    <p:sldId id="265" r:id="rId43"/>
    <p:sldId id="267" r:id="rId44"/>
    <p:sldId id="298" r:id="rId45"/>
    <p:sldId id="266" r:id="rId46"/>
    <p:sldId id="272" r:id="rId47"/>
    <p:sldId id="273" r:id="rId48"/>
    <p:sldId id="274" r:id="rId49"/>
    <p:sldId id="275" r:id="rId50"/>
    <p:sldId id="276" r:id="rId51"/>
    <p:sldId id="303" r:id="rId52"/>
    <p:sldId id="27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0661265-77F5-4EAF-84BA-4D879952AF40}">
          <p14:sldIdLst>
            <p14:sldId id="309"/>
            <p14:sldId id="256"/>
            <p14:sldId id="280"/>
            <p14:sldId id="299"/>
            <p14:sldId id="294"/>
            <p14:sldId id="257"/>
            <p14:sldId id="281"/>
            <p14:sldId id="282"/>
          </p14:sldIdLst>
        </p14:section>
        <p14:section name="Language-Driven Bad Practices" id="{475E93A9-0E7E-4076-A60C-636E56CF20B7}">
          <p14:sldIdLst>
            <p14:sldId id="283"/>
          </p14:sldIdLst>
        </p14:section>
        <p14:section name="_Exceptions" id="{3DF9973F-8B3A-4B2E-A0AE-F5EB8DA4316B}">
          <p14:sldIdLst>
            <p14:sldId id="268"/>
            <p14:sldId id="269"/>
            <p14:sldId id="284"/>
            <p14:sldId id="300"/>
            <p14:sldId id="270"/>
            <p14:sldId id="301"/>
            <p14:sldId id="302"/>
            <p14:sldId id="271"/>
          </p14:sldIdLst>
        </p14:section>
        <p14:section name="_Objects" id="{65F750B2-D1FB-4D95-A512-74EAFDB3E105}">
          <p14:sldIdLst>
            <p14:sldId id="278"/>
            <p14:sldId id="285"/>
            <p14:sldId id="287"/>
            <p14:sldId id="286"/>
            <p14:sldId id="288"/>
            <p14:sldId id="304"/>
            <p14:sldId id="306"/>
            <p14:sldId id="307"/>
          </p14:sldIdLst>
        </p14:section>
        <p14:section name="_Strings" id="{93E3C051-E3A3-48B8-B6A5-0392D9198474}">
          <p14:sldIdLst>
            <p14:sldId id="277"/>
            <p14:sldId id="305"/>
            <p14:sldId id="289"/>
            <p14:sldId id="290"/>
            <p14:sldId id="292"/>
          </p14:sldIdLst>
        </p14:section>
        <p14:section name="High Mental Load" id="{F2F395B4-869D-4790-8FBE-614E837F71D3}">
          <p14:sldIdLst>
            <p14:sldId id="293"/>
          </p14:sldIdLst>
        </p14:section>
        <p14:section name="_Null" id="{24BDD594-E7D0-4D30-A70B-6CA2C1AA45D4}">
          <p14:sldIdLst>
            <p14:sldId id="258"/>
            <p14:sldId id="259"/>
            <p14:sldId id="262"/>
            <p14:sldId id="263"/>
            <p14:sldId id="295"/>
            <p14:sldId id="296"/>
            <p14:sldId id="308"/>
            <p14:sldId id="264"/>
            <p14:sldId id="297"/>
          </p14:sldIdLst>
        </p14:section>
        <p14:section name="_Time" id="{CE3FA168-4EC7-4BD9-85D8-00F19D284B31}">
          <p14:sldIdLst>
            <p14:sldId id="260"/>
            <p14:sldId id="265"/>
            <p14:sldId id="267"/>
            <p14:sldId id="298"/>
            <p14:sldId id="266"/>
          </p14:sldIdLst>
        </p14:section>
        <p14:section name="_Logging" id="{481570FC-F2B3-432D-B2D3-2EFE349895EA}">
          <p14:sldIdLst>
            <p14:sldId id="272"/>
            <p14:sldId id="273"/>
            <p14:sldId id="274"/>
            <p14:sldId id="275"/>
            <p14:sldId id="276"/>
            <p14:sldId id="303"/>
          </p14:sldIdLst>
        </p14:section>
        <p14:section name="Conclusion" id="{09B593F0-0903-46B1-B977-147AD6D1039A}">
          <p14:sldIdLst>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838"/>
    <a:srgbClr val="9966FF"/>
    <a:srgbClr val="99CC00"/>
    <a:srgbClr val="0D0D0D"/>
    <a:srgbClr val="FF33CC"/>
    <a:srgbClr val="009999"/>
    <a:srgbClr val="000000"/>
    <a:srgbClr val="614039"/>
    <a:srgbClr val="EAD9C9"/>
    <a:srgbClr val="6944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4A088E-02CA-40A8-8E0B-E6CD0FE21C65}" v="1" dt="2023-05-08T11:51:28.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80" autoAdjust="0"/>
    <p:restoredTop sz="86441" autoAdjust="0"/>
  </p:normalViewPr>
  <p:slideViewPr>
    <p:cSldViewPr snapToGrid="0">
      <p:cViewPr varScale="1">
        <p:scale>
          <a:sx n="81" d="100"/>
          <a:sy n="81" d="100"/>
        </p:scale>
        <p:origin x="716" y="72"/>
      </p:cViewPr>
      <p:guideLst/>
    </p:cSldViewPr>
  </p:slideViewPr>
  <p:outlineViewPr>
    <p:cViewPr>
      <p:scale>
        <a:sx n="33" d="100"/>
        <a:sy n="33" d="100"/>
      </p:scale>
      <p:origin x="0" y="-5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411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F4E83-9A99-402D-B2B0-CB33A9DE1824}"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AE597BF-84C1-405F-BE5A-BBFDFAB895F4}">
      <dgm:prSet/>
      <dgm:spPr/>
      <dgm:t>
        <a:bodyPr/>
        <a:lstStyle/>
        <a:p>
          <a:r>
            <a:rPr lang="en-US"/>
            <a:t>Commissions are paid every Thursday</a:t>
          </a:r>
        </a:p>
      </dgm:t>
    </dgm:pt>
    <dgm:pt modelId="{E0EDC911-D40B-4818-9BD5-09C2FCB5D1E4}" type="parTrans" cxnId="{8633AEA7-799D-4DAE-BCB3-AF82330F5AF4}">
      <dgm:prSet/>
      <dgm:spPr/>
      <dgm:t>
        <a:bodyPr/>
        <a:lstStyle/>
        <a:p>
          <a:endParaRPr lang="en-US"/>
        </a:p>
      </dgm:t>
    </dgm:pt>
    <dgm:pt modelId="{8B928A7C-3F38-4449-9B83-D7026552E43D}" type="sibTrans" cxnId="{8633AEA7-799D-4DAE-BCB3-AF82330F5AF4}">
      <dgm:prSet/>
      <dgm:spPr/>
      <dgm:t>
        <a:bodyPr/>
        <a:lstStyle/>
        <a:p>
          <a:endParaRPr lang="en-US"/>
        </a:p>
      </dgm:t>
    </dgm:pt>
    <dgm:pt modelId="{4B9BBC8C-18EF-4C1E-8844-01D4586EC4D3}">
      <dgm:prSet/>
      <dgm:spPr/>
      <dgm:t>
        <a:bodyPr/>
        <a:lstStyle/>
        <a:p>
          <a:r>
            <a:rPr lang="en-US"/>
            <a:t>Which time zone? UTC, head office TZ, employee’s TZ</a:t>
          </a:r>
        </a:p>
      </dgm:t>
    </dgm:pt>
    <dgm:pt modelId="{3BB55898-A0CE-4CBC-B09D-80C0D925E08A}" type="parTrans" cxnId="{88A01273-0DD9-4C5E-A278-661572419E29}">
      <dgm:prSet/>
      <dgm:spPr/>
      <dgm:t>
        <a:bodyPr/>
        <a:lstStyle/>
        <a:p>
          <a:endParaRPr lang="en-US"/>
        </a:p>
      </dgm:t>
    </dgm:pt>
    <dgm:pt modelId="{B994B8B0-DA44-4BF4-AE1B-C80B60EED329}" type="sibTrans" cxnId="{88A01273-0DD9-4C5E-A278-661572419E29}">
      <dgm:prSet/>
      <dgm:spPr/>
      <dgm:t>
        <a:bodyPr/>
        <a:lstStyle/>
        <a:p>
          <a:endParaRPr lang="en-US"/>
        </a:p>
      </dgm:t>
    </dgm:pt>
    <dgm:pt modelId="{7A079638-1433-4565-B4D4-8150E0684D1A}">
      <dgm:prSet/>
      <dgm:spPr/>
      <dgm:t>
        <a:bodyPr/>
        <a:lstStyle/>
        <a:p>
          <a:r>
            <a:rPr lang="en-US" dirty="0"/>
            <a:t>That occurs daily at exactly 4:45AM EST</a:t>
          </a:r>
        </a:p>
      </dgm:t>
    </dgm:pt>
    <dgm:pt modelId="{260DE3AB-4B71-4D71-AD97-4B19BC58A414}" type="parTrans" cxnId="{BD00370D-0A90-4DEE-9FFE-DA06FDBE77EE}">
      <dgm:prSet/>
      <dgm:spPr/>
      <dgm:t>
        <a:bodyPr/>
        <a:lstStyle/>
        <a:p>
          <a:endParaRPr lang="en-US"/>
        </a:p>
      </dgm:t>
    </dgm:pt>
    <dgm:pt modelId="{C672F9AF-3E71-4EF3-B4EE-C78BA1A7F90F}" type="sibTrans" cxnId="{BD00370D-0A90-4DEE-9FFE-DA06FDBE77EE}">
      <dgm:prSet/>
      <dgm:spPr/>
      <dgm:t>
        <a:bodyPr/>
        <a:lstStyle/>
        <a:p>
          <a:endParaRPr lang="en-US"/>
        </a:p>
      </dgm:t>
    </dgm:pt>
    <dgm:pt modelId="{7D8FDE1B-BB24-4E52-9591-CA37161BA51A}">
      <dgm:prSet/>
      <dgm:spPr/>
      <dgm:t>
        <a:bodyPr/>
        <a:lstStyle/>
        <a:p>
          <a:r>
            <a:rPr lang="en-US" dirty="0"/>
            <a:t>Historically, this is a mess because geographic affinity to a time zone changes over time</a:t>
          </a:r>
        </a:p>
      </dgm:t>
    </dgm:pt>
    <dgm:pt modelId="{0408780A-5414-4784-8C74-95501B7A46D4}" type="parTrans" cxnId="{C9F36877-2204-407D-B725-8E1035F0E578}">
      <dgm:prSet/>
      <dgm:spPr/>
      <dgm:t>
        <a:bodyPr/>
        <a:lstStyle/>
        <a:p>
          <a:endParaRPr lang="en-US"/>
        </a:p>
      </dgm:t>
    </dgm:pt>
    <dgm:pt modelId="{F48127D2-5FB8-4911-9402-1A659BAE0BAB}" type="sibTrans" cxnId="{C9F36877-2204-407D-B725-8E1035F0E578}">
      <dgm:prSet/>
      <dgm:spPr/>
      <dgm:t>
        <a:bodyPr/>
        <a:lstStyle/>
        <a:p>
          <a:endParaRPr lang="en-US"/>
        </a:p>
      </dgm:t>
    </dgm:pt>
    <dgm:pt modelId="{F602CE54-65E5-4B29-B802-29268D29D8C3}">
      <dgm:prSet/>
      <dgm:spPr/>
      <dgm:t>
        <a:bodyPr/>
        <a:lstStyle/>
        <a:p>
          <a:r>
            <a:rPr lang="en-US"/>
            <a:t>First commit wins</a:t>
          </a:r>
        </a:p>
      </dgm:t>
    </dgm:pt>
    <dgm:pt modelId="{EEEC5DE8-F8DD-433E-BBA3-67ED48FF0BE1}" type="parTrans" cxnId="{BEF6EC5B-45B1-4933-B04E-03E99DD59CFE}">
      <dgm:prSet/>
      <dgm:spPr/>
      <dgm:t>
        <a:bodyPr/>
        <a:lstStyle/>
        <a:p>
          <a:endParaRPr lang="en-US"/>
        </a:p>
      </dgm:t>
    </dgm:pt>
    <dgm:pt modelId="{58F05E15-9388-4015-888A-AE4D410A1024}" type="sibTrans" cxnId="{BEF6EC5B-45B1-4933-B04E-03E99DD59CFE}">
      <dgm:prSet/>
      <dgm:spPr/>
      <dgm:t>
        <a:bodyPr/>
        <a:lstStyle/>
        <a:p>
          <a:endParaRPr lang="en-US"/>
        </a:p>
      </dgm:t>
    </dgm:pt>
    <dgm:pt modelId="{C2A4697A-50D2-41A1-B748-3E54DEDD188D}">
      <dgm:prSet/>
      <dgm:spPr/>
      <dgm:t>
        <a:bodyPr/>
        <a:lstStyle/>
        <a:p>
          <a:r>
            <a:rPr lang="en-US"/>
            <a:t>Clock skew and relativistic time make this an ugly mess</a:t>
          </a:r>
        </a:p>
      </dgm:t>
    </dgm:pt>
    <dgm:pt modelId="{E058C8D1-D7C4-49C6-97D0-D56BC3BF2F8D}" type="parTrans" cxnId="{236A80F5-53D4-4285-B7BF-3B5633E9B1DD}">
      <dgm:prSet/>
      <dgm:spPr/>
      <dgm:t>
        <a:bodyPr/>
        <a:lstStyle/>
        <a:p>
          <a:endParaRPr lang="en-US"/>
        </a:p>
      </dgm:t>
    </dgm:pt>
    <dgm:pt modelId="{857EACCD-AE5A-4F7C-B8E3-6FC618A74E45}" type="sibTrans" cxnId="{236A80F5-53D4-4285-B7BF-3B5633E9B1DD}">
      <dgm:prSet/>
      <dgm:spPr/>
      <dgm:t>
        <a:bodyPr/>
        <a:lstStyle/>
        <a:p>
          <a:endParaRPr lang="en-US"/>
        </a:p>
      </dgm:t>
    </dgm:pt>
    <dgm:pt modelId="{E78BA805-91C7-4918-94D5-9149F7FC7217}">
      <dgm:prSet/>
      <dgm:spPr/>
      <dgm:t>
        <a:bodyPr/>
        <a:lstStyle/>
        <a:p>
          <a:r>
            <a:rPr lang="en-US"/>
            <a:t>That transaction happened at 01:21 -07:00</a:t>
          </a:r>
        </a:p>
      </dgm:t>
    </dgm:pt>
    <dgm:pt modelId="{30FE6C04-A611-48AE-9E29-61972475BBAB}" type="parTrans" cxnId="{C1B98837-2B01-4196-AD13-D500BBBB141A}">
      <dgm:prSet/>
      <dgm:spPr/>
      <dgm:t>
        <a:bodyPr/>
        <a:lstStyle/>
        <a:p>
          <a:endParaRPr lang="en-US"/>
        </a:p>
      </dgm:t>
    </dgm:pt>
    <dgm:pt modelId="{31703732-8AFB-497F-832D-0CB758523593}" type="sibTrans" cxnId="{C1B98837-2B01-4196-AD13-D500BBBB141A}">
      <dgm:prSet/>
      <dgm:spPr/>
      <dgm:t>
        <a:bodyPr/>
        <a:lstStyle/>
        <a:p>
          <a:endParaRPr lang="en-US"/>
        </a:p>
      </dgm:t>
    </dgm:pt>
    <dgm:pt modelId="{F7650009-2BB8-4D11-AB52-167F92DF2941}">
      <dgm:prSet/>
      <dgm:spPr/>
      <dgm:t>
        <a:bodyPr/>
        <a:lstStyle/>
        <a:p>
          <a:r>
            <a:rPr lang="en-US" dirty="0"/>
            <a:t>Offsets are no better than UTC when stored on disk. The further ahead or behind we do math on this, the less likely it is to be relevant to the observer who recorded it (i.e., time zone changes, daylight saving)</a:t>
          </a:r>
        </a:p>
      </dgm:t>
    </dgm:pt>
    <dgm:pt modelId="{52DC096B-FEB1-4807-AF17-6065C18569D5}" type="parTrans" cxnId="{90548E50-5AA1-4E80-9921-2DEF2C8DD359}">
      <dgm:prSet/>
      <dgm:spPr/>
      <dgm:t>
        <a:bodyPr/>
        <a:lstStyle/>
        <a:p>
          <a:endParaRPr lang="en-US"/>
        </a:p>
      </dgm:t>
    </dgm:pt>
    <dgm:pt modelId="{727DA3BD-8F11-4118-B992-B5F62576D0EA}" type="sibTrans" cxnId="{90548E50-5AA1-4E80-9921-2DEF2C8DD359}">
      <dgm:prSet/>
      <dgm:spPr/>
      <dgm:t>
        <a:bodyPr/>
        <a:lstStyle/>
        <a:p>
          <a:endParaRPr lang="en-US"/>
        </a:p>
      </dgm:t>
    </dgm:pt>
    <dgm:pt modelId="{839CEFC2-E2DA-4548-B056-7BC0B615CE6E}">
      <dgm:prSet/>
      <dgm:spPr/>
      <dgm:t>
        <a:bodyPr/>
        <a:lstStyle/>
        <a:p>
          <a:r>
            <a:rPr lang="en-US" dirty="0"/>
            <a:t>Children can create an account when they turn 13</a:t>
          </a:r>
        </a:p>
      </dgm:t>
    </dgm:pt>
    <dgm:pt modelId="{EE40443A-1465-421E-8B51-1A02AF6025D4}" type="parTrans" cxnId="{3BACAAF3-E776-44C7-BFEA-63112016EE4D}">
      <dgm:prSet/>
      <dgm:spPr/>
      <dgm:t>
        <a:bodyPr/>
        <a:lstStyle/>
        <a:p>
          <a:endParaRPr lang="en-US"/>
        </a:p>
      </dgm:t>
    </dgm:pt>
    <dgm:pt modelId="{6D7DB8FF-7F51-4A8D-901B-DE40ACB4EFFD}" type="sibTrans" cxnId="{3BACAAF3-E776-44C7-BFEA-63112016EE4D}">
      <dgm:prSet/>
      <dgm:spPr/>
      <dgm:t>
        <a:bodyPr/>
        <a:lstStyle/>
        <a:p>
          <a:endParaRPr lang="en-US"/>
        </a:p>
      </dgm:t>
    </dgm:pt>
    <dgm:pt modelId="{EC0856BE-411A-469C-BC36-6DF9117D79AB}">
      <dgm:prSet/>
      <dgm:spPr/>
      <dgm:t>
        <a:bodyPr/>
        <a:lstStyle/>
        <a:p>
          <a:r>
            <a:rPr lang="en-US" dirty="0"/>
            <a:t>Under which reckoning (e.g., Western, East Asian)</a:t>
          </a:r>
        </a:p>
      </dgm:t>
    </dgm:pt>
    <dgm:pt modelId="{28BB4A08-EF39-401B-A44B-6A3302B5B50D}" type="parTrans" cxnId="{F989EFCE-6834-49A9-8150-146C122C0A78}">
      <dgm:prSet/>
      <dgm:spPr/>
      <dgm:t>
        <a:bodyPr/>
        <a:lstStyle/>
        <a:p>
          <a:endParaRPr lang="en-US"/>
        </a:p>
      </dgm:t>
    </dgm:pt>
    <dgm:pt modelId="{89D3D9A3-B2A3-4E63-AD41-44C1BB945184}" type="sibTrans" cxnId="{F989EFCE-6834-49A9-8150-146C122C0A78}">
      <dgm:prSet/>
      <dgm:spPr/>
      <dgm:t>
        <a:bodyPr/>
        <a:lstStyle/>
        <a:p>
          <a:endParaRPr lang="en-US"/>
        </a:p>
      </dgm:t>
    </dgm:pt>
    <dgm:pt modelId="{B53A83BC-EF40-48B6-9A62-0F45A1A81F7D}" type="pres">
      <dgm:prSet presAssocID="{F04F4E83-9A99-402D-B2B0-CB33A9DE1824}" presName="linear" presStyleCnt="0">
        <dgm:presLayoutVars>
          <dgm:animLvl val="lvl"/>
          <dgm:resizeHandles val="exact"/>
        </dgm:presLayoutVars>
      </dgm:prSet>
      <dgm:spPr/>
    </dgm:pt>
    <dgm:pt modelId="{F59B9918-ACF1-4159-AB5E-6736329238D2}" type="pres">
      <dgm:prSet presAssocID="{5AE597BF-84C1-405F-BE5A-BBFDFAB895F4}" presName="parentText" presStyleLbl="node1" presStyleIdx="0" presStyleCnt="5">
        <dgm:presLayoutVars>
          <dgm:chMax val="0"/>
          <dgm:bulletEnabled val="1"/>
        </dgm:presLayoutVars>
      </dgm:prSet>
      <dgm:spPr/>
    </dgm:pt>
    <dgm:pt modelId="{643D3F19-DFF9-4C93-85B1-5AED324D959C}" type="pres">
      <dgm:prSet presAssocID="{5AE597BF-84C1-405F-BE5A-BBFDFAB895F4}" presName="childText" presStyleLbl="revTx" presStyleIdx="0" presStyleCnt="5">
        <dgm:presLayoutVars>
          <dgm:bulletEnabled val="1"/>
        </dgm:presLayoutVars>
      </dgm:prSet>
      <dgm:spPr/>
    </dgm:pt>
    <dgm:pt modelId="{E2C5D130-75CB-453B-928F-F25F487BCEC0}" type="pres">
      <dgm:prSet presAssocID="{7A079638-1433-4565-B4D4-8150E0684D1A}" presName="parentText" presStyleLbl="node1" presStyleIdx="1" presStyleCnt="5">
        <dgm:presLayoutVars>
          <dgm:chMax val="0"/>
          <dgm:bulletEnabled val="1"/>
        </dgm:presLayoutVars>
      </dgm:prSet>
      <dgm:spPr/>
    </dgm:pt>
    <dgm:pt modelId="{7AE518CA-73A1-448E-BEF5-1408FB3BD8E3}" type="pres">
      <dgm:prSet presAssocID="{7A079638-1433-4565-B4D4-8150E0684D1A}" presName="childText" presStyleLbl="revTx" presStyleIdx="1" presStyleCnt="5">
        <dgm:presLayoutVars>
          <dgm:bulletEnabled val="1"/>
        </dgm:presLayoutVars>
      </dgm:prSet>
      <dgm:spPr/>
    </dgm:pt>
    <dgm:pt modelId="{86E8C859-3469-4F15-A765-FA5E47B9A427}" type="pres">
      <dgm:prSet presAssocID="{F602CE54-65E5-4B29-B802-29268D29D8C3}" presName="parentText" presStyleLbl="node1" presStyleIdx="2" presStyleCnt="5">
        <dgm:presLayoutVars>
          <dgm:chMax val="0"/>
          <dgm:bulletEnabled val="1"/>
        </dgm:presLayoutVars>
      </dgm:prSet>
      <dgm:spPr/>
    </dgm:pt>
    <dgm:pt modelId="{2D331EE9-B3BF-4229-88BB-3E2D4044B8C7}" type="pres">
      <dgm:prSet presAssocID="{F602CE54-65E5-4B29-B802-29268D29D8C3}" presName="childText" presStyleLbl="revTx" presStyleIdx="2" presStyleCnt="5">
        <dgm:presLayoutVars>
          <dgm:bulletEnabled val="1"/>
        </dgm:presLayoutVars>
      </dgm:prSet>
      <dgm:spPr/>
    </dgm:pt>
    <dgm:pt modelId="{9080C7B6-F171-4B7F-B85B-65523E28291B}" type="pres">
      <dgm:prSet presAssocID="{E78BA805-91C7-4918-94D5-9149F7FC7217}" presName="parentText" presStyleLbl="node1" presStyleIdx="3" presStyleCnt="5">
        <dgm:presLayoutVars>
          <dgm:chMax val="0"/>
          <dgm:bulletEnabled val="1"/>
        </dgm:presLayoutVars>
      </dgm:prSet>
      <dgm:spPr/>
    </dgm:pt>
    <dgm:pt modelId="{FF5F1184-7BE3-4685-90D1-1E694DD7E571}" type="pres">
      <dgm:prSet presAssocID="{E78BA805-91C7-4918-94D5-9149F7FC7217}" presName="childText" presStyleLbl="revTx" presStyleIdx="3" presStyleCnt="5">
        <dgm:presLayoutVars>
          <dgm:bulletEnabled val="1"/>
        </dgm:presLayoutVars>
      </dgm:prSet>
      <dgm:spPr/>
    </dgm:pt>
    <dgm:pt modelId="{FA5E7E62-E712-4548-884F-89106DC98422}" type="pres">
      <dgm:prSet presAssocID="{839CEFC2-E2DA-4548-B056-7BC0B615CE6E}" presName="parentText" presStyleLbl="node1" presStyleIdx="4" presStyleCnt="5">
        <dgm:presLayoutVars>
          <dgm:chMax val="0"/>
          <dgm:bulletEnabled val="1"/>
        </dgm:presLayoutVars>
      </dgm:prSet>
      <dgm:spPr/>
    </dgm:pt>
    <dgm:pt modelId="{8B63FF2C-9D92-4169-9ADF-534770EC5D36}" type="pres">
      <dgm:prSet presAssocID="{839CEFC2-E2DA-4548-B056-7BC0B615CE6E}" presName="childText" presStyleLbl="revTx" presStyleIdx="4" presStyleCnt="5">
        <dgm:presLayoutVars>
          <dgm:bulletEnabled val="1"/>
        </dgm:presLayoutVars>
      </dgm:prSet>
      <dgm:spPr/>
    </dgm:pt>
  </dgm:ptLst>
  <dgm:cxnLst>
    <dgm:cxn modelId="{DA4C4201-7555-48AF-8417-16BB8708164F}" type="presOf" srcId="{F7650009-2BB8-4D11-AB52-167F92DF2941}" destId="{FF5F1184-7BE3-4685-90D1-1E694DD7E571}" srcOrd="0" destOrd="0" presId="urn:microsoft.com/office/officeart/2005/8/layout/vList2"/>
    <dgm:cxn modelId="{8EC9C907-5222-4E05-A2CF-A198E291A928}" type="presOf" srcId="{5AE597BF-84C1-405F-BE5A-BBFDFAB895F4}" destId="{F59B9918-ACF1-4159-AB5E-6736329238D2}" srcOrd="0" destOrd="0" presId="urn:microsoft.com/office/officeart/2005/8/layout/vList2"/>
    <dgm:cxn modelId="{BD00370D-0A90-4DEE-9FFE-DA06FDBE77EE}" srcId="{F04F4E83-9A99-402D-B2B0-CB33A9DE1824}" destId="{7A079638-1433-4565-B4D4-8150E0684D1A}" srcOrd="1" destOrd="0" parTransId="{260DE3AB-4B71-4D71-AD97-4B19BC58A414}" sibTransId="{C672F9AF-3E71-4EF3-B4EE-C78BA1A7F90F}"/>
    <dgm:cxn modelId="{CDF6A40F-5424-4418-8923-0D3070157228}" type="presOf" srcId="{839CEFC2-E2DA-4548-B056-7BC0B615CE6E}" destId="{FA5E7E62-E712-4548-884F-89106DC98422}" srcOrd="0" destOrd="0" presId="urn:microsoft.com/office/officeart/2005/8/layout/vList2"/>
    <dgm:cxn modelId="{C1B98837-2B01-4196-AD13-D500BBBB141A}" srcId="{F04F4E83-9A99-402D-B2B0-CB33A9DE1824}" destId="{E78BA805-91C7-4918-94D5-9149F7FC7217}" srcOrd="3" destOrd="0" parTransId="{30FE6C04-A611-48AE-9E29-61972475BBAB}" sibTransId="{31703732-8AFB-497F-832D-0CB758523593}"/>
    <dgm:cxn modelId="{BEF6EC5B-45B1-4933-B04E-03E99DD59CFE}" srcId="{F04F4E83-9A99-402D-B2B0-CB33A9DE1824}" destId="{F602CE54-65E5-4B29-B802-29268D29D8C3}" srcOrd="2" destOrd="0" parTransId="{EEEC5DE8-F8DD-433E-BBA3-67ED48FF0BE1}" sibTransId="{58F05E15-9388-4015-888A-AE4D410A1024}"/>
    <dgm:cxn modelId="{90548E50-5AA1-4E80-9921-2DEF2C8DD359}" srcId="{E78BA805-91C7-4918-94D5-9149F7FC7217}" destId="{F7650009-2BB8-4D11-AB52-167F92DF2941}" srcOrd="0" destOrd="0" parTransId="{52DC096B-FEB1-4807-AF17-6065C18569D5}" sibTransId="{727DA3BD-8F11-4118-B992-B5F62576D0EA}"/>
    <dgm:cxn modelId="{88A01273-0DD9-4C5E-A278-661572419E29}" srcId="{5AE597BF-84C1-405F-BE5A-BBFDFAB895F4}" destId="{4B9BBC8C-18EF-4C1E-8844-01D4586EC4D3}" srcOrd="0" destOrd="0" parTransId="{3BB55898-A0CE-4CBC-B09D-80C0D925E08A}" sibTransId="{B994B8B0-DA44-4BF4-AE1B-C80B60EED329}"/>
    <dgm:cxn modelId="{C9F36877-2204-407D-B725-8E1035F0E578}" srcId="{7A079638-1433-4565-B4D4-8150E0684D1A}" destId="{7D8FDE1B-BB24-4E52-9591-CA37161BA51A}" srcOrd="0" destOrd="0" parTransId="{0408780A-5414-4784-8C74-95501B7A46D4}" sibTransId="{F48127D2-5FB8-4911-9402-1A659BAE0BAB}"/>
    <dgm:cxn modelId="{E406EB7D-356D-4AD5-8353-0F838743DBF7}" type="presOf" srcId="{7D8FDE1B-BB24-4E52-9591-CA37161BA51A}" destId="{7AE518CA-73A1-448E-BEF5-1408FB3BD8E3}" srcOrd="0" destOrd="0" presId="urn:microsoft.com/office/officeart/2005/8/layout/vList2"/>
    <dgm:cxn modelId="{73BFD97E-830A-4EEE-AF78-08401C6F0903}" type="presOf" srcId="{F04F4E83-9A99-402D-B2B0-CB33A9DE1824}" destId="{B53A83BC-EF40-48B6-9A62-0F45A1A81F7D}" srcOrd="0" destOrd="0" presId="urn:microsoft.com/office/officeart/2005/8/layout/vList2"/>
    <dgm:cxn modelId="{6F7070A5-BFE9-4864-8354-65ECCFF028CE}" type="presOf" srcId="{F602CE54-65E5-4B29-B802-29268D29D8C3}" destId="{86E8C859-3469-4F15-A765-FA5E47B9A427}" srcOrd="0" destOrd="0" presId="urn:microsoft.com/office/officeart/2005/8/layout/vList2"/>
    <dgm:cxn modelId="{8633AEA7-799D-4DAE-BCB3-AF82330F5AF4}" srcId="{F04F4E83-9A99-402D-B2B0-CB33A9DE1824}" destId="{5AE597BF-84C1-405F-BE5A-BBFDFAB895F4}" srcOrd="0" destOrd="0" parTransId="{E0EDC911-D40B-4818-9BD5-09C2FCB5D1E4}" sibTransId="{8B928A7C-3F38-4449-9B83-D7026552E43D}"/>
    <dgm:cxn modelId="{C7C724BB-07FE-44AA-8EA2-0ACB94FEEBEA}" type="presOf" srcId="{EC0856BE-411A-469C-BC36-6DF9117D79AB}" destId="{8B63FF2C-9D92-4169-9ADF-534770EC5D36}" srcOrd="0" destOrd="0" presId="urn:microsoft.com/office/officeart/2005/8/layout/vList2"/>
    <dgm:cxn modelId="{0D5E26BD-29F4-4006-AA9A-1F49FA32E264}" type="presOf" srcId="{C2A4697A-50D2-41A1-B748-3E54DEDD188D}" destId="{2D331EE9-B3BF-4229-88BB-3E2D4044B8C7}" srcOrd="0" destOrd="0" presId="urn:microsoft.com/office/officeart/2005/8/layout/vList2"/>
    <dgm:cxn modelId="{F989EFCE-6834-49A9-8150-146C122C0A78}" srcId="{839CEFC2-E2DA-4548-B056-7BC0B615CE6E}" destId="{EC0856BE-411A-469C-BC36-6DF9117D79AB}" srcOrd="0" destOrd="0" parTransId="{28BB4A08-EF39-401B-A44B-6A3302B5B50D}" sibTransId="{89D3D9A3-B2A3-4E63-AD41-44C1BB945184}"/>
    <dgm:cxn modelId="{F649D4D0-B848-455A-B372-8C0E5423F655}" type="presOf" srcId="{7A079638-1433-4565-B4D4-8150E0684D1A}" destId="{E2C5D130-75CB-453B-928F-F25F487BCEC0}" srcOrd="0" destOrd="0" presId="urn:microsoft.com/office/officeart/2005/8/layout/vList2"/>
    <dgm:cxn modelId="{8B34F1D1-7556-4C93-82BB-C6CA00320C34}" type="presOf" srcId="{4B9BBC8C-18EF-4C1E-8844-01D4586EC4D3}" destId="{643D3F19-DFF9-4C93-85B1-5AED324D959C}" srcOrd="0" destOrd="0" presId="urn:microsoft.com/office/officeart/2005/8/layout/vList2"/>
    <dgm:cxn modelId="{3BACAAF3-E776-44C7-BFEA-63112016EE4D}" srcId="{F04F4E83-9A99-402D-B2B0-CB33A9DE1824}" destId="{839CEFC2-E2DA-4548-B056-7BC0B615CE6E}" srcOrd="4" destOrd="0" parTransId="{EE40443A-1465-421E-8B51-1A02AF6025D4}" sibTransId="{6D7DB8FF-7F51-4A8D-901B-DE40ACB4EFFD}"/>
    <dgm:cxn modelId="{236A80F5-53D4-4285-B7BF-3B5633E9B1DD}" srcId="{F602CE54-65E5-4B29-B802-29268D29D8C3}" destId="{C2A4697A-50D2-41A1-B748-3E54DEDD188D}" srcOrd="0" destOrd="0" parTransId="{E058C8D1-D7C4-49C6-97D0-D56BC3BF2F8D}" sibTransId="{857EACCD-AE5A-4F7C-B8E3-6FC618A74E45}"/>
    <dgm:cxn modelId="{052BCCFA-373A-4369-B91F-795323064DE7}" type="presOf" srcId="{E78BA805-91C7-4918-94D5-9149F7FC7217}" destId="{9080C7B6-F171-4B7F-B85B-65523E28291B}" srcOrd="0" destOrd="0" presId="urn:microsoft.com/office/officeart/2005/8/layout/vList2"/>
    <dgm:cxn modelId="{F35329DD-C421-4639-870A-55984FFA6F62}" type="presParOf" srcId="{B53A83BC-EF40-48B6-9A62-0F45A1A81F7D}" destId="{F59B9918-ACF1-4159-AB5E-6736329238D2}" srcOrd="0" destOrd="0" presId="urn:microsoft.com/office/officeart/2005/8/layout/vList2"/>
    <dgm:cxn modelId="{C9FB31E4-5701-46F8-A297-1A24A23733D0}" type="presParOf" srcId="{B53A83BC-EF40-48B6-9A62-0F45A1A81F7D}" destId="{643D3F19-DFF9-4C93-85B1-5AED324D959C}" srcOrd="1" destOrd="0" presId="urn:microsoft.com/office/officeart/2005/8/layout/vList2"/>
    <dgm:cxn modelId="{69E6DBA0-8221-4BB9-BC61-6FAFB08DFF86}" type="presParOf" srcId="{B53A83BC-EF40-48B6-9A62-0F45A1A81F7D}" destId="{E2C5D130-75CB-453B-928F-F25F487BCEC0}" srcOrd="2" destOrd="0" presId="urn:microsoft.com/office/officeart/2005/8/layout/vList2"/>
    <dgm:cxn modelId="{87860C8A-E6CC-4B15-B411-91817A96023A}" type="presParOf" srcId="{B53A83BC-EF40-48B6-9A62-0F45A1A81F7D}" destId="{7AE518CA-73A1-448E-BEF5-1408FB3BD8E3}" srcOrd="3" destOrd="0" presId="urn:microsoft.com/office/officeart/2005/8/layout/vList2"/>
    <dgm:cxn modelId="{A3400DEE-511B-4C43-984A-39DFCA92F3D5}" type="presParOf" srcId="{B53A83BC-EF40-48B6-9A62-0F45A1A81F7D}" destId="{86E8C859-3469-4F15-A765-FA5E47B9A427}" srcOrd="4" destOrd="0" presId="urn:microsoft.com/office/officeart/2005/8/layout/vList2"/>
    <dgm:cxn modelId="{6A8B6C2B-D3F0-4DC4-9056-F99FDDC6925E}" type="presParOf" srcId="{B53A83BC-EF40-48B6-9A62-0F45A1A81F7D}" destId="{2D331EE9-B3BF-4229-88BB-3E2D4044B8C7}" srcOrd="5" destOrd="0" presId="urn:microsoft.com/office/officeart/2005/8/layout/vList2"/>
    <dgm:cxn modelId="{8C3CE1F3-4107-417A-8B4A-BA725CA643EC}" type="presParOf" srcId="{B53A83BC-EF40-48B6-9A62-0F45A1A81F7D}" destId="{9080C7B6-F171-4B7F-B85B-65523E28291B}" srcOrd="6" destOrd="0" presId="urn:microsoft.com/office/officeart/2005/8/layout/vList2"/>
    <dgm:cxn modelId="{E024F181-4E04-4BB2-BF0D-4DCBBEFD8EB4}" type="presParOf" srcId="{B53A83BC-EF40-48B6-9A62-0F45A1A81F7D}" destId="{FF5F1184-7BE3-4685-90D1-1E694DD7E571}" srcOrd="7" destOrd="0" presId="urn:microsoft.com/office/officeart/2005/8/layout/vList2"/>
    <dgm:cxn modelId="{A5368E71-81FD-4F6B-90F8-E6B65AAE8D68}" type="presParOf" srcId="{B53A83BC-EF40-48B6-9A62-0F45A1A81F7D}" destId="{FA5E7E62-E712-4548-884F-89106DC98422}" srcOrd="8" destOrd="0" presId="urn:microsoft.com/office/officeart/2005/8/layout/vList2"/>
    <dgm:cxn modelId="{13F76E3E-CE01-409F-BA3C-4AE3BE942EE3}" type="presParOf" srcId="{B53A83BC-EF40-48B6-9A62-0F45A1A81F7D}" destId="{8B63FF2C-9D92-4169-9ADF-534770EC5D36}" srcOrd="9"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B9918-ACF1-4159-AB5E-6736329238D2}">
      <dsp:nvSpPr>
        <dsp:cNvPr id="0" name=""/>
        <dsp:cNvSpPr/>
      </dsp:nvSpPr>
      <dsp:spPr>
        <a:xfrm>
          <a:off x="0" y="60443"/>
          <a:ext cx="10515600"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Commissions are paid every Thursday</a:t>
          </a:r>
        </a:p>
      </dsp:txBody>
      <dsp:txXfrm>
        <a:off x="23417" y="83860"/>
        <a:ext cx="10468766" cy="432866"/>
      </dsp:txXfrm>
    </dsp:sp>
    <dsp:sp modelId="{643D3F19-DFF9-4C93-85B1-5AED324D959C}">
      <dsp:nvSpPr>
        <dsp:cNvPr id="0" name=""/>
        <dsp:cNvSpPr/>
      </dsp:nvSpPr>
      <dsp:spPr>
        <a:xfrm>
          <a:off x="0" y="540143"/>
          <a:ext cx="10515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Which time zone? UTC, head office TZ, employee’s TZ</a:t>
          </a:r>
        </a:p>
      </dsp:txBody>
      <dsp:txXfrm>
        <a:off x="0" y="540143"/>
        <a:ext cx="10515600" cy="331200"/>
      </dsp:txXfrm>
    </dsp:sp>
    <dsp:sp modelId="{E2C5D130-75CB-453B-928F-F25F487BCEC0}">
      <dsp:nvSpPr>
        <dsp:cNvPr id="0" name=""/>
        <dsp:cNvSpPr/>
      </dsp:nvSpPr>
      <dsp:spPr>
        <a:xfrm>
          <a:off x="0" y="871343"/>
          <a:ext cx="10515600"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That occurs daily at exactly 4:45AM EST</a:t>
          </a:r>
        </a:p>
      </dsp:txBody>
      <dsp:txXfrm>
        <a:off x="23417" y="894760"/>
        <a:ext cx="10468766" cy="432866"/>
      </dsp:txXfrm>
    </dsp:sp>
    <dsp:sp modelId="{7AE518CA-73A1-448E-BEF5-1408FB3BD8E3}">
      <dsp:nvSpPr>
        <dsp:cNvPr id="0" name=""/>
        <dsp:cNvSpPr/>
      </dsp:nvSpPr>
      <dsp:spPr>
        <a:xfrm>
          <a:off x="0" y="1351043"/>
          <a:ext cx="10515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Historically, this is a mess because geographic affinity to a time zone changes over time</a:t>
          </a:r>
        </a:p>
      </dsp:txBody>
      <dsp:txXfrm>
        <a:off x="0" y="1351043"/>
        <a:ext cx="10515600" cy="331200"/>
      </dsp:txXfrm>
    </dsp:sp>
    <dsp:sp modelId="{86E8C859-3469-4F15-A765-FA5E47B9A427}">
      <dsp:nvSpPr>
        <dsp:cNvPr id="0" name=""/>
        <dsp:cNvSpPr/>
      </dsp:nvSpPr>
      <dsp:spPr>
        <a:xfrm>
          <a:off x="0" y="1682244"/>
          <a:ext cx="10515600"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First commit wins</a:t>
          </a:r>
        </a:p>
      </dsp:txBody>
      <dsp:txXfrm>
        <a:off x="23417" y="1705661"/>
        <a:ext cx="10468766" cy="432866"/>
      </dsp:txXfrm>
    </dsp:sp>
    <dsp:sp modelId="{2D331EE9-B3BF-4229-88BB-3E2D4044B8C7}">
      <dsp:nvSpPr>
        <dsp:cNvPr id="0" name=""/>
        <dsp:cNvSpPr/>
      </dsp:nvSpPr>
      <dsp:spPr>
        <a:xfrm>
          <a:off x="0" y="2161944"/>
          <a:ext cx="10515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Clock skew and relativistic time make this an ugly mess</a:t>
          </a:r>
        </a:p>
      </dsp:txBody>
      <dsp:txXfrm>
        <a:off x="0" y="2161944"/>
        <a:ext cx="10515600" cy="331200"/>
      </dsp:txXfrm>
    </dsp:sp>
    <dsp:sp modelId="{9080C7B6-F171-4B7F-B85B-65523E28291B}">
      <dsp:nvSpPr>
        <dsp:cNvPr id="0" name=""/>
        <dsp:cNvSpPr/>
      </dsp:nvSpPr>
      <dsp:spPr>
        <a:xfrm>
          <a:off x="0" y="2493144"/>
          <a:ext cx="10515600"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That transaction happened at 01:21 -07:00</a:t>
          </a:r>
        </a:p>
      </dsp:txBody>
      <dsp:txXfrm>
        <a:off x="23417" y="2516561"/>
        <a:ext cx="10468766" cy="432866"/>
      </dsp:txXfrm>
    </dsp:sp>
    <dsp:sp modelId="{FF5F1184-7BE3-4685-90D1-1E694DD7E571}">
      <dsp:nvSpPr>
        <dsp:cNvPr id="0" name=""/>
        <dsp:cNvSpPr/>
      </dsp:nvSpPr>
      <dsp:spPr>
        <a:xfrm>
          <a:off x="0" y="2972844"/>
          <a:ext cx="10515600"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Offsets are no better than UTC when stored on disk. The further ahead or behind we do math on this, the less likely it is to be relevant to the observer who recorded it (i.e., time zone changes, daylight saving)</a:t>
          </a:r>
        </a:p>
      </dsp:txBody>
      <dsp:txXfrm>
        <a:off x="0" y="2972844"/>
        <a:ext cx="10515600" cy="507150"/>
      </dsp:txXfrm>
    </dsp:sp>
    <dsp:sp modelId="{FA5E7E62-E712-4548-884F-89106DC98422}">
      <dsp:nvSpPr>
        <dsp:cNvPr id="0" name=""/>
        <dsp:cNvSpPr/>
      </dsp:nvSpPr>
      <dsp:spPr>
        <a:xfrm>
          <a:off x="0" y="3479994"/>
          <a:ext cx="10515600"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Children can create an account when they turn 13</a:t>
          </a:r>
        </a:p>
      </dsp:txBody>
      <dsp:txXfrm>
        <a:off x="23417" y="3503411"/>
        <a:ext cx="10468766" cy="432866"/>
      </dsp:txXfrm>
    </dsp:sp>
    <dsp:sp modelId="{8B63FF2C-9D92-4169-9ADF-534770EC5D36}">
      <dsp:nvSpPr>
        <dsp:cNvPr id="0" name=""/>
        <dsp:cNvSpPr/>
      </dsp:nvSpPr>
      <dsp:spPr>
        <a:xfrm>
          <a:off x="0" y="3959694"/>
          <a:ext cx="10515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Under which reckoning (e.g., Western, East Asian)</a:t>
          </a:r>
        </a:p>
      </dsp:txBody>
      <dsp:txXfrm>
        <a:off x="0" y="3959694"/>
        <a:ext cx="10515600" cy="331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617D8-3185-40E3-B943-588160D2095F}"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7E86B1-9DCE-4799-B7E9-C02606110AAD}" type="slidenum">
              <a:rPr lang="en-US" smtClean="0"/>
              <a:t>‹#›</a:t>
            </a:fld>
            <a:endParaRPr lang="en-US"/>
          </a:p>
        </p:txBody>
      </p:sp>
    </p:spTree>
    <p:extLst>
      <p:ext uri="{BB962C8B-B14F-4D97-AF65-F5344CB8AC3E}">
        <p14:creationId xmlns:p14="http://schemas.microsoft.com/office/powerpoint/2010/main" val="180351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2</a:t>
            </a:fld>
            <a:endParaRPr lang="en-US"/>
          </a:p>
        </p:txBody>
      </p:sp>
    </p:spTree>
    <p:extLst>
      <p:ext uri="{BB962C8B-B14F-4D97-AF65-F5344CB8AC3E}">
        <p14:creationId xmlns:p14="http://schemas.microsoft.com/office/powerpoint/2010/main" val="1909781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11</a:t>
            </a:fld>
            <a:endParaRPr lang="en-US"/>
          </a:p>
        </p:txBody>
      </p:sp>
    </p:spTree>
    <p:extLst>
      <p:ext uri="{BB962C8B-B14F-4D97-AF65-F5344CB8AC3E}">
        <p14:creationId xmlns:p14="http://schemas.microsoft.com/office/powerpoint/2010/main" val="1589790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12</a:t>
            </a:fld>
            <a:endParaRPr lang="en-US"/>
          </a:p>
        </p:txBody>
      </p:sp>
    </p:spTree>
    <p:extLst>
      <p:ext uri="{BB962C8B-B14F-4D97-AF65-F5344CB8AC3E}">
        <p14:creationId xmlns:p14="http://schemas.microsoft.com/office/powerpoint/2010/main" val="1408927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13</a:t>
            </a:fld>
            <a:endParaRPr lang="en-US"/>
          </a:p>
        </p:txBody>
      </p:sp>
    </p:spTree>
    <p:extLst>
      <p:ext uri="{BB962C8B-B14F-4D97-AF65-F5344CB8AC3E}">
        <p14:creationId xmlns:p14="http://schemas.microsoft.com/office/powerpoint/2010/main" val="3878322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14</a:t>
            </a:fld>
            <a:endParaRPr lang="en-US"/>
          </a:p>
        </p:txBody>
      </p:sp>
    </p:spTree>
    <p:extLst>
      <p:ext uri="{BB962C8B-B14F-4D97-AF65-F5344CB8AC3E}">
        <p14:creationId xmlns:p14="http://schemas.microsoft.com/office/powerpoint/2010/main" val="2759715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15</a:t>
            </a:fld>
            <a:endParaRPr lang="en-US"/>
          </a:p>
        </p:txBody>
      </p:sp>
    </p:spTree>
    <p:extLst>
      <p:ext uri="{BB962C8B-B14F-4D97-AF65-F5344CB8AC3E}">
        <p14:creationId xmlns:p14="http://schemas.microsoft.com/office/powerpoint/2010/main" val="2628767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16</a:t>
            </a:fld>
            <a:endParaRPr lang="en-US"/>
          </a:p>
        </p:txBody>
      </p:sp>
    </p:spTree>
    <p:extLst>
      <p:ext uri="{BB962C8B-B14F-4D97-AF65-F5344CB8AC3E}">
        <p14:creationId xmlns:p14="http://schemas.microsoft.com/office/powerpoint/2010/main" val="2451743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17</a:t>
            </a:fld>
            <a:endParaRPr lang="en-US"/>
          </a:p>
        </p:txBody>
      </p:sp>
    </p:spTree>
    <p:extLst>
      <p:ext uri="{BB962C8B-B14F-4D97-AF65-F5344CB8AC3E}">
        <p14:creationId xmlns:p14="http://schemas.microsoft.com/office/powerpoint/2010/main" val="1923961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18</a:t>
            </a:fld>
            <a:endParaRPr lang="en-US"/>
          </a:p>
        </p:txBody>
      </p:sp>
    </p:spTree>
    <p:extLst>
      <p:ext uri="{BB962C8B-B14F-4D97-AF65-F5344CB8AC3E}">
        <p14:creationId xmlns:p14="http://schemas.microsoft.com/office/powerpoint/2010/main" val="1861732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19</a:t>
            </a:fld>
            <a:endParaRPr lang="en-US"/>
          </a:p>
        </p:txBody>
      </p:sp>
    </p:spTree>
    <p:extLst>
      <p:ext uri="{BB962C8B-B14F-4D97-AF65-F5344CB8AC3E}">
        <p14:creationId xmlns:p14="http://schemas.microsoft.com/office/powerpoint/2010/main" val="2581970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27</a:t>
            </a:fld>
            <a:endParaRPr lang="en-US"/>
          </a:p>
        </p:txBody>
      </p:sp>
    </p:spTree>
    <p:extLst>
      <p:ext uri="{BB962C8B-B14F-4D97-AF65-F5344CB8AC3E}">
        <p14:creationId xmlns:p14="http://schemas.microsoft.com/office/powerpoint/2010/main" val="60482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3</a:t>
            </a:fld>
            <a:endParaRPr lang="en-US"/>
          </a:p>
        </p:txBody>
      </p:sp>
    </p:spTree>
    <p:extLst>
      <p:ext uri="{BB962C8B-B14F-4D97-AF65-F5344CB8AC3E}">
        <p14:creationId xmlns:p14="http://schemas.microsoft.com/office/powerpoint/2010/main" val="3043599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30</a:t>
            </a:fld>
            <a:endParaRPr lang="en-US"/>
          </a:p>
        </p:txBody>
      </p:sp>
    </p:spTree>
    <p:extLst>
      <p:ext uri="{BB962C8B-B14F-4D97-AF65-F5344CB8AC3E}">
        <p14:creationId xmlns:p14="http://schemas.microsoft.com/office/powerpoint/2010/main" val="617725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33</a:t>
            </a:fld>
            <a:endParaRPr lang="en-US"/>
          </a:p>
        </p:txBody>
      </p:sp>
    </p:spTree>
    <p:extLst>
      <p:ext uri="{BB962C8B-B14F-4D97-AF65-F5344CB8AC3E}">
        <p14:creationId xmlns:p14="http://schemas.microsoft.com/office/powerpoint/2010/main" val="958052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41</a:t>
            </a:fld>
            <a:endParaRPr lang="en-US"/>
          </a:p>
        </p:txBody>
      </p:sp>
    </p:spTree>
    <p:extLst>
      <p:ext uri="{BB962C8B-B14F-4D97-AF65-F5344CB8AC3E}">
        <p14:creationId xmlns:p14="http://schemas.microsoft.com/office/powerpoint/2010/main" val="2480744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44</a:t>
            </a:fld>
            <a:endParaRPr lang="en-US"/>
          </a:p>
        </p:txBody>
      </p:sp>
    </p:spTree>
    <p:extLst>
      <p:ext uri="{BB962C8B-B14F-4D97-AF65-F5344CB8AC3E}">
        <p14:creationId xmlns:p14="http://schemas.microsoft.com/office/powerpoint/2010/main" val="1837259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49</a:t>
            </a:fld>
            <a:endParaRPr lang="en-US"/>
          </a:p>
        </p:txBody>
      </p:sp>
    </p:spTree>
    <p:extLst>
      <p:ext uri="{BB962C8B-B14F-4D97-AF65-F5344CB8AC3E}">
        <p14:creationId xmlns:p14="http://schemas.microsoft.com/office/powerpoint/2010/main" val="3887216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50</a:t>
            </a:fld>
            <a:endParaRPr lang="en-US"/>
          </a:p>
        </p:txBody>
      </p:sp>
    </p:spTree>
    <p:extLst>
      <p:ext uri="{BB962C8B-B14F-4D97-AF65-F5344CB8AC3E}">
        <p14:creationId xmlns:p14="http://schemas.microsoft.com/office/powerpoint/2010/main" val="2065613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51</a:t>
            </a:fld>
            <a:endParaRPr lang="en-US"/>
          </a:p>
        </p:txBody>
      </p:sp>
    </p:spTree>
    <p:extLst>
      <p:ext uri="{BB962C8B-B14F-4D97-AF65-F5344CB8AC3E}">
        <p14:creationId xmlns:p14="http://schemas.microsoft.com/office/powerpoint/2010/main" val="1336867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52</a:t>
            </a:fld>
            <a:endParaRPr lang="en-US"/>
          </a:p>
        </p:txBody>
      </p:sp>
    </p:spTree>
    <p:extLst>
      <p:ext uri="{BB962C8B-B14F-4D97-AF65-F5344CB8AC3E}">
        <p14:creationId xmlns:p14="http://schemas.microsoft.com/office/powerpoint/2010/main" val="290834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4</a:t>
            </a:fld>
            <a:endParaRPr lang="en-US"/>
          </a:p>
        </p:txBody>
      </p:sp>
    </p:spTree>
    <p:extLst>
      <p:ext uri="{BB962C8B-B14F-4D97-AF65-F5344CB8AC3E}">
        <p14:creationId xmlns:p14="http://schemas.microsoft.com/office/powerpoint/2010/main" val="1011631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5</a:t>
            </a:fld>
            <a:endParaRPr lang="en-US"/>
          </a:p>
        </p:txBody>
      </p:sp>
    </p:spTree>
    <p:extLst>
      <p:ext uri="{BB962C8B-B14F-4D97-AF65-F5344CB8AC3E}">
        <p14:creationId xmlns:p14="http://schemas.microsoft.com/office/powerpoint/2010/main" val="385798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6</a:t>
            </a:fld>
            <a:endParaRPr lang="en-US"/>
          </a:p>
        </p:txBody>
      </p:sp>
    </p:spTree>
    <p:extLst>
      <p:ext uri="{BB962C8B-B14F-4D97-AF65-F5344CB8AC3E}">
        <p14:creationId xmlns:p14="http://schemas.microsoft.com/office/powerpoint/2010/main" val="1486143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7</a:t>
            </a:fld>
            <a:endParaRPr lang="en-US"/>
          </a:p>
        </p:txBody>
      </p:sp>
    </p:spTree>
    <p:extLst>
      <p:ext uri="{BB962C8B-B14F-4D97-AF65-F5344CB8AC3E}">
        <p14:creationId xmlns:p14="http://schemas.microsoft.com/office/powerpoint/2010/main" val="3678536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8</a:t>
            </a:fld>
            <a:endParaRPr lang="en-US"/>
          </a:p>
        </p:txBody>
      </p:sp>
    </p:spTree>
    <p:extLst>
      <p:ext uri="{BB962C8B-B14F-4D97-AF65-F5344CB8AC3E}">
        <p14:creationId xmlns:p14="http://schemas.microsoft.com/office/powerpoint/2010/main" val="3879614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9</a:t>
            </a:fld>
            <a:endParaRPr lang="en-US"/>
          </a:p>
        </p:txBody>
      </p:sp>
    </p:spTree>
    <p:extLst>
      <p:ext uri="{BB962C8B-B14F-4D97-AF65-F5344CB8AC3E}">
        <p14:creationId xmlns:p14="http://schemas.microsoft.com/office/powerpoint/2010/main" val="28456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7E86B1-9DCE-4799-B7E9-C02606110AAD}" type="slidenum">
              <a:rPr lang="en-US" smtClean="0"/>
              <a:t>10</a:t>
            </a:fld>
            <a:endParaRPr lang="en-US"/>
          </a:p>
        </p:txBody>
      </p:sp>
    </p:spTree>
    <p:extLst>
      <p:ext uri="{BB962C8B-B14F-4D97-AF65-F5344CB8AC3E}">
        <p14:creationId xmlns:p14="http://schemas.microsoft.com/office/powerpoint/2010/main" val="486167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DD63-3449-4FA3-5740-F5AF52C194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7034EB-8054-484A-09BA-F1C9AB72C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B4FE69-4793-2569-1725-72AAB0959ECF}"/>
              </a:ext>
            </a:extLst>
          </p:cNvPr>
          <p:cNvSpPr>
            <a:spLocks noGrp="1"/>
          </p:cNvSpPr>
          <p:nvPr>
            <p:ph type="dt" sz="half" idx="10"/>
          </p:nvPr>
        </p:nvSpPr>
        <p:spPr/>
        <p:txBody>
          <a:bodyPr/>
          <a:lstStyle/>
          <a:p>
            <a:fld id="{5418BACD-B858-4B89-96A3-F9E9E6749D96}" type="datetimeFigureOut">
              <a:rPr lang="en-US" smtClean="0"/>
              <a:t>5/8/2023</a:t>
            </a:fld>
            <a:endParaRPr lang="en-US"/>
          </a:p>
        </p:txBody>
      </p:sp>
      <p:sp>
        <p:nvSpPr>
          <p:cNvPr id="5" name="Footer Placeholder 4">
            <a:extLst>
              <a:ext uri="{FF2B5EF4-FFF2-40B4-BE49-F238E27FC236}">
                <a16:creationId xmlns:a16="http://schemas.microsoft.com/office/drawing/2014/main" id="{2589DE8D-6560-07CC-228C-68876A6A3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0D52DC-CD88-5654-C45E-938C508690C0}"/>
              </a:ext>
            </a:extLst>
          </p:cNvPr>
          <p:cNvSpPr>
            <a:spLocks noGrp="1"/>
          </p:cNvSpPr>
          <p:nvPr>
            <p:ph type="sldNum" sz="quarter" idx="12"/>
          </p:nvPr>
        </p:nvSpPr>
        <p:spPr/>
        <p:txBody>
          <a:bodyPr/>
          <a:lstStyle/>
          <a:p>
            <a:fld id="{D11853A0-9A2C-4312-B5D4-70288B502A00}" type="slidenum">
              <a:rPr lang="en-US" smtClean="0"/>
              <a:t>‹#›</a:t>
            </a:fld>
            <a:endParaRPr lang="en-US"/>
          </a:p>
        </p:txBody>
      </p:sp>
    </p:spTree>
    <p:extLst>
      <p:ext uri="{BB962C8B-B14F-4D97-AF65-F5344CB8AC3E}">
        <p14:creationId xmlns:p14="http://schemas.microsoft.com/office/powerpoint/2010/main" val="1434304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477DB-1DEA-C9A7-224B-155E28F018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B9E6AB-6463-0C0C-3DE0-06076792EF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5CB6DA-ADF5-A5B4-6D1F-D4C169705722}"/>
              </a:ext>
            </a:extLst>
          </p:cNvPr>
          <p:cNvSpPr>
            <a:spLocks noGrp="1"/>
          </p:cNvSpPr>
          <p:nvPr>
            <p:ph type="dt" sz="half" idx="10"/>
          </p:nvPr>
        </p:nvSpPr>
        <p:spPr/>
        <p:txBody>
          <a:bodyPr/>
          <a:lstStyle/>
          <a:p>
            <a:fld id="{5418BACD-B858-4B89-96A3-F9E9E6749D96}" type="datetimeFigureOut">
              <a:rPr lang="en-US" smtClean="0"/>
              <a:t>5/8/2023</a:t>
            </a:fld>
            <a:endParaRPr lang="en-US"/>
          </a:p>
        </p:txBody>
      </p:sp>
      <p:sp>
        <p:nvSpPr>
          <p:cNvPr id="5" name="Footer Placeholder 4">
            <a:extLst>
              <a:ext uri="{FF2B5EF4-FFF2-40B4-BE49-F238E27FC236}">
                <a16:creationId xmlns:a16="http://schemas.microsoft.com/office/drawing/2014/main" id="{B3FC818C-21A1-BD53-E334-8BC2F94742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36FDE-539A-20AD-C621-8691A29895CF}"/>
              </a:ext>
            </a:extLst>
          </p:cNvPr>
          <p:cNvSpPr>
            <a:spLocks noGrp="1"/>
          </p:cNvSpPr>
          <p:nvPr>
            <p:ph type="sldNum" sz="quarter" idx="12"/>
          </p:nvPr>
        </p:nvSpPr>
        <p:spPr/>
        <p:txBody>
          <a:bodyPr/>
          <a:lstStyle/>
          <a:p>
            <a:fld id="{D11853A0-9A2C-4312-B5D4-70288B502A00}" type="slidenum">
              <a:rPr lang="en-US" smtClean="0"/>
              <a:t>‹#›</a:t>
            </a:fld>
            <a:endParaRPr lang="en-US"/>
          </a:p>
        </p:txBody>
      </p:sp>
    </p:spTree>
    <p:extLst>
      <p:ext uri="{BB962C8B-B14F-4D97-AF65-F5344CB8AC3E}">
        <p14:creationId xmlns:p14="http://schemas.microsoft.com/office/powerpoint/2010/main" val="3258647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D89AC-BB9F-939D-6A09-E924CFEE25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F6F8DE-9BC0-2A5F-4562-C5FC9D319A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362D88-EDFB-FDA5-B59C-A39267188070}"/>
              </a:ext>
            </a:extLst>
          </p:cNvPr>
          <p:cNvSpPr>
            <a:spLocks noGrp="1"/>
          </p:cNvSpPr>
          <p:nvPr>
            <p:ph type="dt" sz="half" idx="10"/>
          </p:nvPr>
        </p:nvSpPr>
        <p:spPr/>
        <p:txBody>
          <a:bodyPr/>
          <a:lstStyle/>
          <a:p>
            <a:fld id="{5418BACD-B858-4B89-96A3-F9E9E6749D96}" type="datetimeFigureOut">
              <a:rPr lang="en-US" smtClean="0"/>
              <a:t>5/8/2023</a:t>
            </a:fld>
            <a:endParaRPr lang="en-US"/>
          </a:p>
        </p:txBody>
      </p:sp>
      <p:sp>
        <p:nvSpPr>
          <p:cNvPr id="5" name="Footer Placeholder 4">
            <a:extLst>
              <a:ext uri="{FF2B5EF4-FFF2-40B4-BE49-F238E27FC236}">
                <a16:creationId xmlns:a16="http://schemas.microsoft.com/office/drawing/2014/main" id="{5E58F885-FEAD-BA73-B235-8C2C03EE4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2F9D5-8D8C-2BD8-6D3B-08DEDDD9B93F}"/>
              </a:ext>
            </a:extLst>
          </p:cNvPr>
          <p:cNvSpPr>
            <a:spLocks noGrp="1"/>
          </p:cNvSpPr>
          <p:nvPr>
            <p:ph type="sldNum" sz="quarter" idx="12"/>
          </p:nvPr>
        </p:nvSpPr>
        <p:spPr/>
        <p:txBody>
          <a:bodyPr/>
          <a:lstStyle/>
          <a:p>
            <a:fld id="{D11853A0-9A2C-4312-B5D4-70288B502A00}" type="slidenum">
              <a:rPr lang="en-US" smtClean="0"/>
              <a:t>‹#›</a:t>
            </a:fld>
            <a:endParaRPr lang="en-US"/>
          </a:p>
        </p:txBody>
      </p:sp>
    </p:spTree>
    <p:extLst>
      <p:ext uri="{BB962C8B-B14F-4D97-AF65-F5344CB8AC3E}">
        <p14:creationId xmlns:p14="http://schemas.microsoft.com/office/powerpoint/2010/main" val="4265749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0203-BD4B-C681-E862-F46DAA44C6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9ADEF-074C-7D69-8630-E85FBE817A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331D4-8461-A682-C954-B10260246AE4}"/>
              </a:ext>
            </a:extLst>
          </p:cNvPr>
          <p:cNvSpPr>
            <a:spLocks noGrp="1"/>
          </p:cNvSpPr>
          <p:nvPr>
            <p:ph type="dt" sz="half" idx="10"/>
          </p:nvPr>
        </p:nvSpPr>
        <p:spPr/>
        <p:txBody>
          <a:bodyPr/>
          <a:lstStyle/>
          <a:p>
            <a:fld id="{5418BACD-B858-4B89-96A3-F9E9E6749D96}" type="datetimeFigureOut">
              <a:rPr lang="en-US" smtClean="0"/>
              <a:t>5/8/2023</a:t>
            </a:fld>
            <a:endParaRPr lang="en-US"/>
          </a:p>
        </p:txBody>
      </p:sp>
      <p:sp>
        <p:nvSpPr>
          <p:cNvPr id="5" name="Footer Placeholder 4">
            <a:extLst>
              <a:ext uri="{FF2B5EF4-FFF2-40B4-BE49-F238E27FC236}">
                <a16:creationId xmlns:a16="http://schemas.microsoft.com/office/drawing/2014/main" id="{8A7BF652-15F7-DC1B-6244-66061E21E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46CCA-DA02-AE06-CC3E-46A2C44A127D}"/>
              </a:ext>
            </a:extLst>
          </p:cNvPr>
          <p:cNvSpPr>
            <a:spLocks noGrp="1"/>
          </p:cNvSpPr>
          <p:nvPr>
            <p:ph type="sldNum" sz="quarter" idx="12"/>
          </p:nvPr>
        </p:nvSpPr>
        <p:spPr/>
        <p:txBody>
          <a:bodyPr/>
          <a:lstStyle/>
          <a:p>
            <a:fld id="{D11853A0-9A2C-4312-B5D4-70288B502A00}" type="slidenum">
              <a:rPr lang="en-US" smtClean="0"/>
              <a:t>‹#›</a:t>
            </a:fld>
            <a:endParaRPr lang="en-US"/>
          </a:p>
        </p:txBody>
      </p:sp>
    </p:spTree>
    <p:extLst>
      <p:ext uri="{BB962C8B-B14F-4D97-AF65-F5344CB8AC3E}">
        <p14:creationId xmlns:p14="http://schemas.microsoft.com/office/powerpoint/2010/main" val="69626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8980-F20A-3200-73FC-3F02A46607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15A0FC-9AC9-25C0-B4F6-E824259D61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9DF1AF-374E-88A2-C7C7-6A9C5CB6E268}"/>
              </a:ext>
            </a:extLst>
          </p:cNvPr>
          <p:cNvSpPr>
            <a:spLocks noGrp="1"/>
          </p:cNvSpPr>
          <p:nvPr>
            <p:ph type="dt" sz="half" idx="10"/>
          </p:nvPr>
        </p:nvSpPr>
        <p:spPr/>
        <p:txBody>
          <a:bodyPr/>
          <a:lstStyle/>
          <a:p>
            <a:fld id="{5418BACD-B858-4B89-96A3-F9E9E6749D96}" type="datetimeFigureOut">
              <a:rPr lang="en-US" smtClean="0"/>
              <a:t>5/8/2023</a:t>
            </a:fld>
            <a:endParaRPr lang="en-US"/>
          </a:p>
        </p:txBody>
      </p:sp>
      <p:sp>
        <p:nvSpPr>
          <p:cNvPr id="5" name="Footer Placeholder 4">
            <a:extLst>
              <a:ext uri="{FF2B5EF4-FFF2-40B4-BE49-F238E27FC236}">
                <a16:creationId xmlns:a16="http://schemas.microsoft.com/office/drawing/2014/main" id="{1980A584-25C4-B8FD-FB6E-EE834061C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52216-FCF8-8FD9-5306-C330B716BA97}"/>
              </a:ext>
            </a:extLst>
          </p:cNvPr>
          <p:cNvSpPr>
            <a:spLocks noGrp="1"/>
          </p:cNvSpPr>
          <p:nvPr>
            <p:ph type="sldNum" sz="quarter" idx="12"/>
          </p:nvPr>
        </p:nvSpPr>
        <p:spPr/>
        <p:txBody>
          <a:bodyPr/>
          <a:lstStyle/>
          <a:p>
            <a:fld id="{D11853A0-9A2C-4312-B5D4-70288B502A00}" type="slidenum">
              <a:rPr lang="en-US" smtClean="0"/>
              <a:t>‹#›</a:t>
            </a:fld>
            <a:endParaRPr lang="en-US"/>
          </a:p>
        </p:txBody>
      </p:sp>
    </p:spTree>
    <p:extLst>
      <p:ext uri="{BB962C8B-B14F-4D97-AF65-F5344CB8AC3E}">
        <p14:creationId xmlns:p14="http://schemas.microsoft.com/office/powerpoint/2010/main" val="246452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BE12-0B15-8640-14F1-CCBBDAEC4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D18CC7-9F25-8968-A144-DF362B9CDA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1C902C-884B-D9B0-AA46-6D6C12E19D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5FB45C-E282-0782-3DEA-88319BB41628}"/>
              </a:ext>
            </a:extLst>
          </p:cNvPr>
          <p:cNvSpPr>
            <a:spLocks noGrp="1"/>
          </p:cNvSpPr>
          <p:nvPr>
            <p:ph type="dt" sz="half" idx="10"/>
          </p:nvPr>
        </p:nvSpPr>
        <p:spPr/>
        <p:txBody>
          <a:bodyPr/>
          <a:lstStyle/>
          <a:p>
            <a:fld id="{5418BACD-B858-4B89-96A3-F9E9E6749D96}" type="datetimeFigureOut">
              <a:rPr lang="en-US" smtClean="0"/>
              <a:t>5/8/2023</a:t>
            </a:fld>
            <a:endParaRPr lang="en-US"/>
          </a:p>
        </p:txBody>
      </p:sp>
      <p:sp>
        <p:nvSpPr>
          <p:cNvPr id="6" name="Footer Placeholder 5">
            <a:extLst>
              <a:ext uri="{FF2B5EF4-FFF2-40B4-BE49-F238E27FC236}">
                <a16:creationId xmlns:a16="http://schemas.microsoft.com/office/drawing/2014/main" id="{E5A704AA-D60B-0FC7-DC7D-DBCE713A2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E54D4D-F2C1-FE4D-DCAE-A8ECE50C3B8F}"/>
              </a:ext>
            </a:extLst>
          </p:cNvPr>
          <p:cNvSpPr>
            <a:spLocks noGrp="1"/>
          </p:cNvSpPr>
          <p:nvPr>
            <p:ph type="sldNum" sz="quarter" idx="12"/>
          </p:nvPr>
        </p:nvSpPr>
        <p:spPr/>
        <p:txBody>
          <a:bodyPr/>
          <a:lstStyle/>
          <a:p>
            <a:fld id="{D11853A0-9A2C-4312-B5D4-70288B502A00}" type="slidenum">
              <a:rPr lang="en-US" smtClean="0"/>
              <a:t>‹#›</a:t>
            </a:fld>
            <a:endParaRPr lang="en-US"/>
          </a:p>
        </p:txBody>
      </p:sp>
    </p:spTree>
    <p:extLst>
      <p:ext uri="{BB962C8B-B14F-4D97-AF65-F5344CB8AC3E}">
        <p14:creationId xmlns:p14="http://schemas.microsoft.com/office/powerpoint/2010/main" val="3272617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CB654-8131-7BE4-4951-4901B6B7F5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55701C-2D51-ED4C-CE29-94652447E4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E5FB02-79C6-F419-36CC-917464FCA3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30204C-624B-BAC0-8624-5023BB905C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1FDEB2-E438-A1FB-1D06-2D1B7B4BAE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A5AA8-6AF9-74EC-A689-0411D1F345D2}"/>
              </a:ext>
            </a:extLst>
          </p:cNvPr>
          <p:cNvSpPr>
            <a:spLocks noGrp="1"/>
          </p:cNvSpPr>
          <p:nvPr>
            <p:ph type="dt" sz="half" idx="10"/>
          </p:nvPr>
        </p:nvSpPr>
        <p:spPr/>
        <p:txBody>
          <a:bodyPr/>
          <a:lstStyle/>
          <a:p>
            <a:fld id="{5418BACD-B858-4B89-96A3-F9E9E6749D96}" type="datetimeFigureOut">
              <a:rPr lang="en-US" smtClean="0"/>
              <a:t>5/8/2023</a:t>
            </a:fld>
            <a:endParaRPr lang="en-US"/>
          </a:p>
        </p:txBody>
      </p:sp>
      <p:sp>
        <p:nvSpPr>
          <p:cNvPr id="8" name="Footer Placeholder 7">
            <a:extLst>
              <a:ext uri="{FF2B5EF4-FFF2-40B4-BE49-F238E27FC236}">
                <a16:creationId xmlns:a16="http://schemas.microsoft.com/office/drawing/2014/main" id="{9A0946E6-B567-6CE2-1344-CAF6082648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0770EB-B8EF-FA32-7837-34DE03F95FD9}"/>
              </a:ext>
            </a:extLst>
          </p:cNvPr>
          <p:cNvSpPr>
            <a:spLocks noGrp="1"/>
          </p:cNvSpPr>
          <p:nvPr>
            <p:ph type="sldNum" sz="quarter" idx="12"/>
          </p:nvPr>
        </p:nvSpPr>
        <p:spPr/>
        <p:txBody>
          <a:bodyPr/>
          <a:lstStyle/>
          <a:p>
            <a:fld id="{D11853A0-9A2C-4312-B5D4-70288B502A00}" type="slidenum">
              <a:rPr lang="en-US" smtClean="0"/>
              <a:t>‹#›</a:t>
            </a:fld>
            <a:endParaRPr lang="en-US"/>
          </a:p>
        </p:txBody>
      </p:sp>
    </p:spTree>
    <p:extLst>
      <p:ext uri="{BB962C8B-B14F-4D97-AF65-F5344CB8AC3E}">
        <p14:creationId xmlns:p14="http://schemas.microsoft.com/office/powerpoint/2010/main" val="663710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C5DF-A3A6-FCC5-D290-BCBE658D40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B453AD-FD59-7FD2-1F07-198EFFD72099}"/>
              </a:ext>
            </a:extLst>
          </p:cNvPr>
          <p:cNvSpPr>
            <a:spLocks noGrp="1"/>
          </p:cNvSpPr>
          <p:nvPr>
            <p:ph type="dt" sz="half" idx="10"/>
          </p:nvPr>
        </p:nvSpPr>
        <p:spPr/>
        <p:txBody>
          <a:bodyPr/>
          <a:lstStyle/>
          <a:p>
            <a:fld id="{5418BACD-B858-4B89-96A3-F9E9E6749D96}" type="datetimeFigureOut">
              <a:rPr lang="en-US" smtClean="0"/>
              <a:t>5/8/2023</a:t>
            </a:fld>
            <a:endParaRPr lang="en-US"/>
          </a:p>
        </p:txBody>
      </p:sp>
      <p:sp>
        <p:nvSpPr>
          <p:cNvPr id="4" name="Footer Placeholder 3">
            <a:extLst>
              <a:ext uri="{FF2B5EF4-FFF2-40B4-BE49-F238E27FC236}">
                <a16:creationId xmlns:a16="http://schemas.microsoft.com/office/drawing/2014/main" id="{D4B1E267-C6DE-562C-E246-67D210BB71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B01DE3-5E87-D379-FC60-3D5331027CA3}"/>
              </a:ext>
            </a:extLst>
          </p:cNvPr>
          <p:cNvSpPr>
            <a:spLocks noGrp="1"/>
          </p:cNvSpPr>
          <p:nvPr>
            <p:ph type="sldNum" sz="quarter" idx="12"/>
          </p:nvPr>
        </p:nvSpPr>
        <p:spPr/>
        <p:txBody>
          <a:bodyPr/>
          <a:lstStyle/>
          <a:p>
            <a:fld id="{D11853A0-9A2C-4312-B5D4-70288B502A00}" type="slidenum">
              <a:rPr lang="en-US" smtClean="0"/>
              <a:t>‹#›</a:t>
            </a:fld>
            <a:endParaRPr lang="en-US"/>
          </a:p>
        </p:txBody>
      </p:sp>
    </p:spTree>
    <p:extLst>
      <p:ext uri="{BB962C8B-B14F-4D97-AF65-F5344CB8AC3E}">
        <p14:creationId xmlns:p14="http://schemas.microsoft.com/office/powerpoint/2010/main" val="1963161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19E7D2-9C0B-B244-90A7-18B1285DB1AF}"/>
              </a:ext>
            </a:extLst>
          </p:cNvPr>
          <p:cNvSpPr>
            <a:spLocks noGrp="1"/>
          </p:cNvSpPr>
          <p:nvPr>
            <p:ph type="dt" sz="half" idx="10"/>
          </p:nvPr>
        </p:nvSpPr>
        <p:spPr/>
        <p:txBody>
          <a:bodyPr/>
          <a:lstStyle/>
          <a:p>
            <a:fld id="{5418BACD-B858-4B89-96A3-F9E9E6749D96}" type="datetimeFigureOut">
              <a:rPr lang="en-US" smtClean="0"/>
              <a:t>5/8/2023</a:t>
            </a:fld>
            <a:endParaRPr lang="en-US"/>
          </a:p>
        </p:txBody>
      </p:sp>
      <p:sp>
        <p:nvSpPr>
          <p:cNvPr id="3" name="Footer Placeholder 2">
            <a:extLst>
              <a:ext uri="{FF2B5EF4-FFF2-40B4-BE49-F238E27FC236}">
                <a16:creationId xmlns:a16="http://schemas.microsoft.com/office/drawing/2014/main" id="{F0572A1C-CEF0-7C50-4A44-B8FAE13054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521ECE-2D1A-7E69-D53D-3972C4A6200F}"/>
              </a:ext>
            </a:extLst>
          </p:cNvPr>
          <p:cNvSpPr>
            <a:spLocks noGrp="1"/>
          </p:cNvSpPr>
          <p:nvPr>
            <p:ph type="sldNum" sz="quarter" idx="12"/>
          </p:nvPr>
        </p:nvSpPr>
        <p:spPr/>
        <p:txBody>
          <a:bodyPr/>
          <a:lstStyle/>
          <a:p>
            <a:fld id="{D11853A0-9A2C-4312-B5D4-70288B502A00}" type="slidenum">
              <a:rPr lang="en-US" smtClean="0"/>
              <a:t>‹#›</a:t>
            </a:fld>
            <a:endParaRPr lang="en-US"/>
          </a:p>
        </p:txBody>
      </p:sp>
    </p:spTree>
    <p:extLst>
      <p:ext uri="{BB962C8B-B14F-4D97-AF65-F5344CB8AC3E}">
        <p14:creationId xmlns:p14="http://schemas.microsoft.com/office/powerpoint/2010/main" val="200879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2265-84E3-7DCF-1A50-086976C0B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874A27-844A-2EB3-B952-98F6E29787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4420EB-5B17-7FEF-44D0-5A8D2BB04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A804E7-1001-024B-8A1C-20FFF94EE6E8}"/>
              </a:ext>
            </a:extLst>
          </p:cNvPr>
          <p:cNvSpPr>
            <a:spLocks noGrp="1"/>
          </p:cNvSpPr>
          <p:nvPr>
            <p:ph type="dt" sz="half" idx="10"/>
          </p:nvPr>
        </p:nvSpPr>
        <p:spPr/>
        <p:txBody>
          <a:bodyPr/>
          <a:lstStyle/>
          <a:p>
            <a:fld id="{5418BACD-B858-4B89-96A3-F9E9E6749D96}" type="datetimeFigureOut">
              <a:rPr lang="en-US" smtClean="0"/>
              <a:t>5/8/2023</a:t>
            </a:fld>
            <a:endParaRPr lang="en-US"/>
          </a:p>
        </p:txBody>
      </p:sp>
      <p:sp>
        <p:nvSpPr>
          <p:cNvPr id="6" name="Footer Placeholder 5">
            <a:extLst>
              <a:ext uri="{FF2B5EF4-FFF2-40B4-BE49-F238E27FC236}">
                <a16:creationId xmlns:a16="http://schemas.microsoft.com/office/drawing/2014/main" id="{DFC6556B-DD14-7A92-EFC2-4DBD937767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4C950F-EE69-2303-0C71-CB4BF3DF521B}"/>
              </a:ext>
            </a:extLst>
          </p:cNvPr>
          <p:cNvSpPr>
            <a:spLocks noGrp="1"/>
          </p:cNvSpPr>
          <p:nvPr>
            <p:ph type="sldNum" sz="quarter" idx="12"/>
          </p:nvPr>
        </p:nvSpPr>
        <p:spPr/>
        <p:txBody>
          <a:bodyPr/>
          <a:lstStyle/>
          <a:p>
            <a:fld id="{D11853A0-9A2C-4312-B5D4-70288B502A00}" type="slidenum">
              <a:rPr lang="en-US" smtClean="0"/>
              <a:t>‹#›</a:t>
            </a:fld>
            <a:endParaRPr lang="en-US"/>
          </a:p>
        </p:txBody>
      </p:sp>
    </p:spTree>
    <p:extLst>
      <p:ext uri="{BB962C8B-B14F-4D97-AF65-F5344CB8AC3E}">
        <p14:creationId xmlns:p14="http://schemas.microsoft.com/office/powerpoint/2010/main" val="2118694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4A75-32EC-B23E-14B3-11A26DC54A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99453-0157-4C10-8495-EE2DEDC655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B779A0-74D8-D0C7-147A-DDF54DA04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1F4D29-6757-EEED-213D-4469ECD92CC9}"/>
              </a:ext>
            </a:extLst>
          </p:cNvPr>
          <p:cNvSpPr>
            <a:spLocks noGrp="1"/>
          </p:cNvSpPr>
          <p:nvPr>
            <p:ph type="dt" sz="half" idx="10"/>
          </p:nvPr>
        </p:nvSpPr>
        <p:spPr/>
        <p:txBody>
          <a:bodyPr/>
          <a:lstStyle/>
          <a:p>
            <a:fld id="{5418BACD-B858-4B89-96A3-F9E9E6749D96}" type="datetimeFigureOut">
              <a:rPr lang="en-US" smtClean="0"/>
              <a:t>5/8/2023</a:t>
            </a:fld>
            <a:endParaRPr lang="en-US"/>
          </a:p>
        </p:txBody>
      </p:sp>
      <p:sp>
        <p:nvSpPr>
          <p:cNvPr id="6" name="Footer Placeholder 5">
            <a:extLst>
              <a:ext uri="{FF2B5EF4-FFF2-40B4-BE49-F238E27FC236}">
                <a16:creationId xmlns:a16="http://schemas.microsoft.com/office/drawing/2014/main" id="{D00B2731-D122-B772-6D9F-42FDC85E74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5E2F94-2198-FB77-5047-F433DD27C1EA}"/>
              </a:ext>
            </a:extLst>
          </p:cNvPr>
          <p:cNvSpPr>
            <a:spLocks noGrp="1"/>
          </p:cNvSpPr>
          <p:nvPr>
            <p:ph type="sldNum" sz="quarter" idx="12"/>
          </p:nvPr>
        </p:nvSpPr>
        <p:spPr/>
        <p:txBody>
          <a:bodyPr/>
          <a:lstStyle/>
          <a:p>
            <a:fld id="{D11853A0-9A2C-4312-B5D4-70288B502A00}" type="slidenum">
              <a:rPr lang="en-US" smtClean="0"/>
              <a:t>‹#›</a:t>
            </a:fld>
            <a:endParaRPr lang="en-US"/>
          </a:p>
        </p:txBody>
      </p:sp>
    </p:spTree>
    <p:extLst>
      <p:ext uri="{BB962C8B-B14F-4D97-AF65-F5344CB8AC3E}">
        <p14:creationId xmlns:p14="http://schemas.microsoft.com/office/powerpoint/2010/main" val="252387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BDC70A-558A-E1C5-B623-1AEA2003D6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768C1F-F27B-4068-3539-FE8B9D3369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B5711-2C14-849C-9D48-0B77A30D79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18BACD-B858-4B89-96A3-F9E9E6749D96}" type="datetimeFigureOut">
              <a:rPr lang="en-US" smtClean="0"/>
              <a:t>5/8/2023</a:t>
            </a:fld>
            <a:endParaRPr lang="en-US"/>
          </a:p>
        </p:txBody>
      </p:sp>
      <p:sp>
        <p:nvSpPr>
          <p:cNvPr id="5" name="Footer Placeholder 4">
            <a:extLst>
              <a:ext uri="{FF2B5EF4-FFF2-40B4-BE49-F238E27FC236}">
                <a16:creationId xmlns:a16="http://schemas.microsoft.com/office/drawing/2014/main" id="{9BA7B72F-CCC5-4BAD-DA88-E85099C42D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91BB5F-C73E-3283-9457-09111FB22C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853A0-9A2C-4312-B5D4-70288B502A00}" type="slidenum">
              <a:rPr lang="en-US" smtClean="0"/>
              <a:t>‹#›</a:t>
            </a:fld>
            <a:endParaRPr lang="en-US"/>
          </a:p>
        </p:txBody>
      </p:sp>
    </p:spTree>
    <p:extLst>
      <p:ext uri="{BB962C8B-B14F-4D97-AF65-F5344CB8AC3E}">
        <p14:creationId xmlns:p14="http://schemas.microsoft.com/office/powerpoint/2010/main" val="2470197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m.eado.ws/blo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sa/3.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hyperlink" Target="http://movies.stackexchange.com/questions/65265/is-darth-vaders-castle-on-mustafar-in-rogue-on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theserverside.com/blog/Coffee-Talk-Java-News-Stories-and-Opinions/Performance-cost-of-Java-autoboxing-and-unboxing-of-primitive-types" TargetMode="Externa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infoq.com/presentations/Null-References-The-Billion-Dollar-Mistake-Tony-Hoare/" TargetMode="Externa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Null_object_pattern" TargetMode="Externa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8.sv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1.jpeg"/><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3.svg"/><Relationship Id="rId4" Type="http://schemas.openxmlformats.org/officeDocument/2006/relationships/diagramData" Target="../diagrams/data1.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4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nalanyilmaz.blogspot.com/2014/10/guernica.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8.sv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9A281-AC1A-B5A7-3CF3-D9729ADF1ADE}"/>
              </a:ext>
            </a:extLst>
          </p:cNvPr>
          <p:cNvSpPr>
            <a:spLocks noGrp="1"/>
          </p:cNvSpPr>
          <p:nvPr>
            <p:ph type="title"/>
          </p:nvPr>
        </p:nvSpPr>
        <p:spPr/>
        <p:txBody>
          <a:bodyPr/>
          <a:lstStyle/>
          <a:p>
            <a:r>
              <a:rPr lang="en-US" dirty="0"/>
              <a:t>I messed up</a:t>
            </a:r>
          </a:p>
        </p:txBody>
      </p:sp>
      <p:sp>
        <p:nvSpPr>
          <p:cNvPr id="3" name="Content Placeholder 2">
            <a:extLst>
              <a:ext uri="{FF2B5EF4-FFF2-40B4-BE49-F238E27FC236}">
                <a16:creationId xmlns:a16="http://schemas.microsoft.com/office/drawing/2014/main" id="{9DA80AD8-5873-FEEA-4F04-0763680C722A}"/>
              </a:ext>
            </a:extLst>
          </p:cNvPr>
          <p:cNvSpPr>
            <a:spLocks noGrp="1"/>
          </p:cNvSpPr>
          <p:nvPr>
            <p:ph idx="1"/>
          </p:nvPr>
        </p:nvSpPr>
        <p:spPr/>
        <p:txBody>
          <a:bodyPr>
            <a:normAutofit lnSpcReduction="10000"/>
          </a:bodyPr>
          <a:lstStyle/>
          <a:p>
            <a:pPr marL="0" indent="0">
              <a:buNone/>
            </a:pPr>
            <a:r>
              <a:rPr lang="en-US" sz="2000" b="1" dirty="0"/>
              <a:t>This is an apology.</a:t>
            </a:r>
          </a:p>
          <a:p>
            <a:pPr marL="0" indent="0">
              <a:buNone/>
            </a:pPr>
            <a:r>
              <a:rPr lang="en-US" sz="2000" dirty="0"/>
              <a:t>I research the heck out of my talks and take pride in the quality of the product of that work. I tend to pick topics that require a fair bit of research because that’s what motivates me. </a:t>
            </a:r>
            <a:r>
              <a:rPr lang="en-US" sz="2000" b="1" dirty="0"/>
              <a:t>I missed the mark</a:t>
            </a:r>
            <a:r>
              <a:rPr lang="en-US" sz="2000" dirty="0"/>
              <a:t>, however,</a:t>
            </a:r>
            <a:r>
              <a:rPr lang="en-US" sz="2000" b="1" dirty="0"/>
              <a:t> when talking about autoboxing and unboxing of primitive types in Java</a:t>
            </a:r>
            <a:r>
              <a:rPr lang="en-US" sz="2000" dirty="0"/>
              <a:t>.</a:t>
            </a:r>
          </a:p>
          <a:p>
            <a:pPr marL="0" indent="0">
              <a:buNone/>
            </a:pPr>
            <a:r>
              <a:rPr lang="en-US" sz="2000" dirty="0"/>
              <a:t>The object conversion issue is one that can hurt you in most languages, but I didn’t want this to be just a C# talk. Remembering back to my two years as a Java programmer, this issue came to mind. I searched the web to see if the situation had changed, but </a:t>
            </a:r>
            <a:r>
              <a:rPr lang="en-US" sz="2000" b="1" dirty="0"/>
              <a:t>my terminology was not precise enough to give me the answer I needed</a:t>
            </a:r>
            <a:r>
              <a:rPr lang="en-US" sz="2000" dirty="0"/>
              <a:t>. Instead, </a:t>
            </a:r>
            <a:r>
              <a:rPr lang="en-US" sz="2000" b="1" dirty="0"/>
              <a:t>I gravitated toward the answer I wanted</a:t>
            </a:r>
            <a:r>
              <a:rPr lang="en-US" sz="2000" dirty="0"/>
              <a:t> (to make my job easier). </a:t>
            </a:r>
          </a:p>
          <a:p>
            <a:pPr marL="0" indent="0">
              <a:buNone/>
            </a:pPr>
            <a:r>
              <a:rPr lang="en-US" sz="2000" dirty="0"/>
              <a:t>Just so I can be 100% clear. </a:t>
            </a:r>
            <a:r>
              <a:rPr lang="en-US" sz="2000" b="1" dirty="0"/>
              <a:t>Boxing and unboxing primitives in Java happens if the parameter type is mismatched with the variable</a:t>
            </a:r>
            <a:r>
              <a:rPr lang="en-US" sz="2000" dirty="0"/>
              <a:t>. </a:t>
            </a:r>
            <a:r>
              <a:rPr lang="en-US" sz="2000" b="1" dirty="0"/>
              <a:t>It is not a normal problem in Java</a:t>
            </a:r>
            <a:r>
              <a:rPr lang="en-US" sz="2000" dirty="0"/>
              <a:t> but can be an insidious one when it occurs. </a:t>
            </a:r>
            <a:r>
              <a:rPr lang="en-US" sz="2000" b="1" dirty="0"/>
              <a:t>It certainly doesn’t happen as I described it.</a:t>
            </a:r>
          </a:p>
          <a:p>
            <a:pPr marL="0" indent="0">
              <a:buNone/>
            </a:pPr>
            <a:r>
              <a:rPr lang="en-US" sz="2000" dirty="0"/>
              <a:t>Anyway, because I owe it to the community, I’ll leave this deck otherwise untouched, but will follow up with a detailed blog post for wonks like me. Check </a:t>
            </a:r>
            <a:r>
              <a:rPr lang="en-US" sz="2000" dirty="0">
                <a:hlinkClick r:id="rId2"/>
              </a:rPr>
              <a:t>https://m.eado.ws/blog</a:t>
            </a:r>
            <a:r>
              <a:rPr lang="en-US" sz="2000" dirty="0"/>
              <a:t> for this and other upcoming posts.</a:t>
            </a:r>
          </a:p>
        </p:txBody>
      </p:sp>
    </p:spTree>
    <p:extLst>
      <p:ext uri="{BB962C8B-B14F-4D97-AF65-F5344CB8AC3E}">
        <p14:creationId xmlns:p14="http://schemas.microsoft.com/office/powerpoint/2010/main" val="1631196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5" name="Group 14">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9" name="Freeform: Shape 18">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7" name="Freeform: Shape 16">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Title 3">
            <a:extLst>
              <a:ext uri="{FF2B5EF4-FFF2-40B4-BE49-F238E27FC236}">
                <a16:creationId xmlns:a16="http://schemas.microsoft.com/office/drawing/2014/main" id="{F1D9EE63-BC73-6392-5018-89E1C338907A}"/>
              </a:ext>
            </a:extLst>
          </p:cNvPr>
          <p:cNvSpPr>
            <a:spLocks noGrp="1"/>
          </p:cNvSpPr>
          <p:nvPr>
            <p:ph type="title"/>
          </p:nvPr>
        </p:nvSpPr>
        <p:spPr>
          <a:xfrm>
            <a:off x="838199" y="1120676"/>
            <a:ext cx="5257801" cy="2308324"/>
          </a:xfrm>
        </p:spPr>
        <p:txBody>
          <a:bodyPr vert="horz" lIns="91440" tIns="45720" rIns="91440" bIns="45720" rtlCol="0" anchor="b">
            <a:normAutofit/>
          </a:bodyPr>
          <a:lstStyle/>
          <a:p>
            <a:r>
              <a:rPr lang="en-US" sz="6700" kern="1200" dirty="0">
                <a:solidFill>
                  <a:schemeClr val="bg1"/>
                </a:solidFill>
                <a:latin typeface="+mj-lt"/>
                <a:ea typeface="+mj-ea"/>
                <a:cs typeface="+mj-cs"/>
              </a:rPr>
              <a:t>Exceptions Are Your Enemy</a:t>
            </a:r>
          </a:p>
        </p:txBody>
      </p:sp>
      <p:sp>
        <p:nvSpPr>
          <p:cNvPr id="5" name="Text Placeholder 4">
            <a:extLst>
              <a:ext uri="{FF2B5EF4-FFF2-40B4-BE49-F238E27FC236}">
                <a16:creationId xmlns:a16="http://schemas.microsoft.com/office/drawing/2014/main" id="{3ACB23A7-F8BA-7A2F-3893-163C5F94C85F}"/>
              </a:ext>
            </a:extLst>
          </p:cNvPr>
          <p:cNvSpPr>
            <a:spLocks noGrp="1"/>
          </p:cNvSpPr>
          <p:nvPr>
            <p:ph type="body" idx="1"/>
          </p:nvPr>
        </p:nvSpPr>
        <p:spPr>
          <a:xfrm>
            <a:off x="835024" y="3809999"/>
            <a:ext cx="7025753" cy="1012778"/>
          </a:xfrm>
        </p:spPr>
        <p:txBody>
          <a:bodyPr vert="horz" lIns="91440" tIns="45720" rIns="91440" bIns="45720" rtlCol="0">
            <a:normAutofit/>
          </a:bodyPr>
          <a:lstStyle/>
          <a:p>
            <a:r>
              <a:rPr lang="en-US" kern="1200">
                <a:solidFill>
                  <a:schemeClr val="bg1"/>
                </a:solidFill>
                <a:latin typeface="+mn-lt"/>
                <a:ea typeface="+mn-ea"/>
                <a:cs typeface="+mn-cs"/>
              </a:rPr>
              <a:t>… except when you follow this advice</a:t>
            </a:r>
          </a:p>
        </p:txBody>
      </p:sp>
      <p:pic>
        <p:nvPicPr>
          <p:cNvPr id="2" name="Graphic 1">
            <a:extLst>
              <a:ext uri="{FF2B5EF4-FFF2-40B4-BE49-F238E27FC236}">
                <a16:creationId xmlns:a16="http://schemas.microsoft.com/office/drawing/2014/main" id="{CB0C4500-DFB3-4FB1-31FB-9BF39B16F67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38884" y="5404884"/>
            <a:ext cx="1453116" cy="1453116"/>
          </a:xfrm>
          <a:prstGeom prst="rect">
            <a:avLst/>
          </a:prstGeom>
        </p:spPr>
      </p:pic>
    </p:spTree>
    <p:extLst>
      <p:ext uri="{BB962C8B-B14F-4D97-AF65-F5344CB8AC3E}">
        <p14:creationId xmlns:p14="http://schemas.microsoft.com/office/powerpoint/2010/main" val="3651092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F344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36E881-620D-AA9F-D228-16745B6A167A}"/>
              </a:ext>
            </a:extLst>
          </p:cNvPr>
          <p:cNvSpPr>
            <a:spLocks noGrp="1"/>
          </p:cNvSpPr>
          <p:nvPr>
            <p:ph type="title"/>
          </p:nvPr>
        </p:nvSpPr>
        <p:spPr/>
        <p:txBody>
          <a:bodyPr/>
          <a:lstStyle/>
          <a:p>
            <a:r>
              <a:rPr lang="en-US" dirty="0">
                <a:solidFill>
                  <a:schemeClr val="bg1"/>
                </a:solidFill>
              </a:rPr>
              <a:t>… except when you need an escape route</a:t>
            </a:r>
          </a:p>
        </p:txBody>
      </p:sp>
      <p:sp>
        <p:nvSpPr>
          <p:cNvPr id="7" name="Text Placeholder 6">
            <a:extLst>
              <a:ext uri="{FF2B5EF4-FFF2-40B4-BE49-F238E27FC236}">
                <a16:creationId xmlns:a16="http://schemas.microsoft.com/office/drawing/2014/main" id="{22E9A5E5-11E4-437F-C09A-7CEF95D84DA3}"/>
              </a:ext>
            </a:extLst>
          </p:cNvPr>
          <p:cNvSpPr>
            <a:spLocks noGrp="1"/>
          </p:cNvSpPr>
          <p:nvPr>
            <p:ph type="body" sz="half" idx="2"/>
          </p:nvPr>
        </p:nvSpPr>
        <p:spPr/>
        <p:txBody>
          <a:bodyPr/>
          <a:lstStyle/>
          <a:p>
            <a:endParaRPr lang="en-US" dirty="0"/>
          </a:p>
        </p:txBody>
      </p:sp>
      <p:pic>
        <p:nvPicPr>
          <p:cNvPr id="9" name="Picture 8" descr="A rat escaping a cage">
            <a:extLst>
              <a:ext uri="{FF2B5EF4-FFF2-40B4-BE49-F238E27FC236}">
                <a16:creationId xmlns:a16="http://schemas.microsoft.com/office/drawing/2014/main" id="{D56CEFFA-0A0A-6B85-586B-E689F85F5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2057400"/>
            <a:ext cx="3943597" cy="3943597"/>
          </a:xfrm>
          <a:prstGeom prst="rect">
            <a:avLst/>
          </a:prstGeom>
        </p:spPr>
      </p:pic>
      <p:pic>
        <p:nvPicPr>
          <p:cNvPr id="3" name="Graphic 2">
            <a:extLst>
              <a:ext uri="{FF2B5EF4-FFF2-40B4-BE49-F238E27FC236}">
                <a16:creationId xmlns:a16="http://schemas.microsoft.com/office/drawing/2014/main" id="{167528F0-73F3-E5C5-B36E-C032D91EC79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38884" y="5404884"/>
            <a:ext cx="1453116" cy="1453116"/>
          </a:xfrm>
          <a:prstGeom prst="rect">
            <a:avLst/>
          </a:prstGeom>
        </p:spPr>
      </p:pic>
      <p:sp>
        <p:nvSpPr>
          <p:cNvPr id="6" name="Content Placeholder 5">
            <a:extLst>
              <a:ext uri="{FF2B5EF4-FFF2-40B4-BE49-F238E27FC236}">
                <a16:creationId xmlns:a16="http://schemas.microsoft.com/office/drawing/2014/main" id="{4E85FDC2-8228-F57C-F736-EFEC040D9E09}"/>
              </a:ext>
            </a:extLst>
          </p:cNvPr>
          <p:cNvSpPr>
            <a:spLocks noGrp="1"/>
          </p:cNvSpPr>
          <p:nvPr>
            <p:ph idx="1"/>
          </p:nvPr>
        </p:nvSpPr>
        <p:spPr/>
        <p:txBody>
          <a:bodyPr/>
          <a:lstStyle/>
          <a:p>
            <a:pPr lvl="0"/>
            <a:r>
              <a:rPr lang="en-US" dirty="0">
                <a:solidFill>
                  <a:schemeClr val="bg1"/>
                </a:solidFill>
              </a:rPr>
              <a:t>Special (exceptional) control flow</a:t>
            </a:r>
          </a:p>
          <a:p>
            <a:pPr lvl="0"/>
            <a:r>
              <a:rPr lang="en-US" dirty="0">
                <a:solidFill>
                  <a:schemeClr val="bg1"/>
                </a:solidFill>
              </a:rPr>
              <a:t>Interrupts current execution when there is no better way out</a:t>
            </a:r>
          </a:p>
          <a:p>
            <a:pPr lvl="0"/>
            <a:r>
              <a:rPr lang="en-US" dirty="0">
                <a:solidFill>
                  <a:schemeClr val="bg1"/>
                </a:solidFill>
              </a:rPr>
              <a:t>Built-in signaling and filtering in most languages</a:t>
            </a:r>
          </a:p>
          <a:p>
            <a:endParaRPr lang="en-US" dirty="0">
              <a:solidFill>
                <a:schemeClr val="bg1"/>
              </a:solidFill>
            </a:endParaRPr>
          </a:p>
        </p:txBody>
      </p:sp>
    </p:spTree>
    <p:extLst>
      <p:ext uri="{BB962C8B-B14F-4D97-AF65-F5344CB8AC3E}">
        <p14:creationId xmlns:p14="http://schemas.microsoft.com/office/powerpoint/2010/main" val="2876813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972AFE7-1309-A191-08F4-3DD9C09CE86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38884" y="5404884"/>
            <a:ext cx="1453116" cy="1453116"/>
          </a:xfrm>
          <a:prstGeom prst="rect">
            <a:avLst/>
          </a:prstGeom>
        </p:spPr>
      </p:pic>
      <p:sp>
        <p:nvSpPr>
          <p:cNvPr id="4" name="Title 3">
            <a:extLst>
              <a:ext uri="{FF2B5EF4-FFF2-40B4-BE49-F238E27FC236}">
                <a16:creationId xmlns:a16="http://schemas.microsoft.com/office/drawing/2014/main" id="{38421A33-2391-078B-7EC3-3198CB0A3E31}"/>
              </a:ext>
            </a:extLst>
          </p:cNvPr>
          <p:cNvSpPr>
            <a:spLocks noGrp="1"/>
          </p:cNvSpPr>
          <p:nvPr>
            <p:ph type="title"/>
          </p:nvPr>
        </p:nvSpPr>
        <p:spPr>
          <a:xfrm>
            <a:off x="839788" y="-1600200"/>
            <a:ext cx="3932237" cy="1600200"/>
          </a:xfrm>
        </p:spPr>
        <p:txBody>
          <a:bodyPr vert="horz" lIns="91440" tIns="45720" rIns="91440" bIns="45720" rtlCol="0" anchor="b">
            <a:normAutofit/>
          </a:bodyPr>
          <a:lstStyle/>
          <a:p>
            <a:r>
              <a:rPr lang="en-US" dirty="0"/>
              <a:t>Halt and Catch Fire – A brief history</a:t>
            </a:r>
          </a:p>
        </p:txBody>
      </p:sp>
      <p:sp>
        <p:nvSpPr>
          <p:cNvPr id="5" name="TextBox 4">
            <a:extLst>
              <a:ext uri="{FF2B5EF4-FFF2-40B4-BE49-F238E27FC236}">
                <a16:creationId xmlns:a16="http://schemas.microsoft.com/office/drawing/2014/main" id="{DEA2B205-6964-BB99-B2A4-8596CE09614A}"/>
              </a:ext>
              <a:ext uri="{C183D7F6-B498-43B3-948B-1728B52AA6E4}">
                <adec:decorative xmlns:adec="http://schemas.microsoft.com/office/drawing/2017/decorative" val="1"/>
              </a:ext>
            </a:extLst>
          </p:cNvPr>
          <p:cNvSpPr txBox="1"/>
          <p:nvPr/>
        </p:nvSpPr>
        <p:spPr>
          <a:xfrm>
            <a:off x="2440192" y="735955"/>
            <a:ext cx="7311617" cy="5386090"/>
          </a:xfrm>
          <a:prstGeom prst="rect">
            <a:avLst/>
          </a:prstGeom>
          <a:noFill/>
        </p:spPr>
        <p:txBody>
          <a:bodyPr wrap="none" rtlCol="0">
            <a:spAutoFit/>
          </a:bodyPr>
          <a:lstStyle/>
          <a:p>
            <a:r>
              <a:rPr lang="en-US" sz="34400" dirty="0">
                <a:effectLst>
                  <a:glow rad="101600">
                    <a:srgbClr val="C00000">
                      <a:alpha val="60000"/>
                    </a:srgbClr>
                  </a:glow>
                </a:effectLst>
              </a:rPr>
              <a:t>HCF</a:t>
            </a:r>
          </a:p>
        </p:txBody>
      </p:sp>
    </p:spTree>
    <p:extLst>
      <p:ext uri="{BB962C8B-B14F-4D97-AF65-F5344CB8AC3E}">
        <p14:creationId xmlns:p14="http://schemas.microsoft.com/office/powerpoint/2010/main" val="236029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CF8E76-848B-608B-4DCC-075BAA759868}"/>
              </a:ext>
            </a:extLst>
          </p:cNvPr>
          <p:cNvSpPr>
            <a:spLocks noGrp="1"/>
          </p:cNvSpPr>
          <p:nvPr>
            <p:ph type="title"/>
          </p:nvPr>
        </p:nvSpPr>
        <p:spPr/>
        <p:txBody>
          <a:bodyPr/>
          <a:lstStyle/>
          <a:p>
            <a:r>
              <a:rPr lang="en-US" dirty="0">
                <a:solidFill>
                  <a:schemeClr val="bg1"/>
                </a:solidFill>
              </a:rPr>
              <a:t>Exceptions be like…</a:t>
            </a:r>
          </a:p>
        </p:txBody>
      </p:sp>
      <p:pic>
        <p:nvPicPr>
          <p:cNvPr id="13" name="Content Placeholder 12" descr="An animation of Stimpy from The Ren and Stimpy Show giving in to his urge to press the red button. He presses it and characters are zapped out of existence.">
            <a:extLst>
              <a:ext uri="{FF2B5EF4-FFF2-40B4-BE49-F238E27FC236}">
                <a16:creationId xmlns:a16="http://schemas.microsoft.com/office/drawing/2014/main" id="{0C016AD2-F019-8DBF-103A-AE9180AFB3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9335" y="1692389"/>
            <a:ext cx="5852159" cy="4509040"/>
          </a:xfrm>
        </p:spPr>
      </p:pic>
      <p:pic>
        <p:nvPicPr>
          <p:cNvPr id="14" name="Graphic 13">
            <a:extLst>
              <a:ext uri="{FF2B5EF4-FFF2-40B4-BE49-F238E27FC236}">
                <a16:creationId xmlns:a16="http://schemas.microsoft.com/office/drawing/2014/main" id="{9BE723E1-C0E1-79A1-6343-F0D4D13F721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38884" y="5404884"/>
            <a:ext cx="1453116" cy="1453116"/>
          </a:xfrm>
          <a:prstGeom prst="rect">
            <a:avLst/>
          </a:prstGeom>
        </p:spPr>
      </p:pic>
    </p:spTree>
    <p:extLst>
      <p:ext uri="{BB962C8B-B14F-4D97-AF65-F5344CB8AC3E}">
        <p14:creationId xmlns:p14="http://schemas.microsoft.com/office/powerpoint/2010/main" val="3705833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40103"/>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BC25E-2F95-67EA-950B-FC57229212BF}"/>
              </a:ext>
            </a:extLst>
          </p:cNvPr>
          <p:cNvSpPr>
            <a:spLocks noGrp="1"/>
          </p:cNvSpPr>
          <p:nvPr>
            <p:ph type="title"/>
          </p:nvPr>
        </p:nvSpPr>
        <p:spPr>
          <a:xfrm>
            <a:off x="838201" y="365125"/>
            <a:ext cx="5251316" cy="1807305"/>
          </a:xfrm>
        </p:spPr>
        <p:txBody>
          <a:bodyPr>
            <a:normAutofit/>
          </a:bodyPr>
          <a:lstStyle/>
          <a:p>
            <a:r>
              <a:rPr lang="en-US" dirty="0">
                <a:solidFill>
                  <a:schemeClr val="bg1"/>
                </a:solidFill>
              </a:rPr>
              <a:t>… except when they burn you</a:t>
            </a:r>
          </a:p>
        </p:txBody>
      </p:sp>
      <p:sp>
        <p:nvSpPr>
          <p:cNvPr id="3" name="Content Placeholder 2">
            <a:extLst>
              <a:ext uri="{FF2B5EF4-FFF2-40B4-BE49-F238E27FC236}">
                <a16:creationId xmlns:a16="http://schemas.microsoft.com/office/drawing/2014/main" id="{2CA64390-3F4D-36C4-75A8-F6C30E51674A}"/>
              </a:ext>
            </a:extLst>
          </p:cNvPr>
          <p:cNvSpPr>
            <a:spLocks noGrp="1"/>
          </p:cNvSpPr>
          <p:nvPr>
            <p:ph idx="1"/>
          </p:nvPr>
        </p:nvSpPr>
        <p:spPr>
          <a:xfrm>
            <a:off x="838200" y="2333297"/>
            <a:ext cx="4619621" cy="3843666"/>
          </a:xfrm>
        </p:spPr>
        <p:txBody>
          <a:bodyPr>
            <a:normAutofit/>
          </a:bodyPr>
          <a:lstStyle/>
          <a:p>
            <a:r>
              <a:rPr lang="en-US" sz="2000" dirty="0">
                <a:solidFill>
                  <a:schemeClr val="bg1"/>
                </a:solidFill>
              </a:rPr>
              <a:t>Use in non-exceptional control flow</a:t>
            </a:r>
          </a:p>
          <a:p>
            <a:r>
              <a:rPr lang="en-US" sz="2000" dirty="0">
                <a:solidFill>
                  <a:schemeClr val="bg1"/>
                </a:solidFill>
              </a:rPr>
              <a:t>Reliance on the message</a:t>
            </a:r>
          </a:p>
          <a:p>
            <a:r>
              <a:rPr lang="en-US" sz="2000" dirty="0">
                <a:solidFill>
                  <a:schemeClr val="bg1"/>
                </a:solidFill>
              </a:rPr>
              <a:t>Catch-log-throw</a:t>
            </a:r>
          </a:p>
          <a:p>
            <a:r>
              <a:rPr lang="en-US" sz="2000" dirty="0">
                <a:solidFill>
                  <a:schemeClr val="bg1"/>
                </a:solidFill>
              </a:rPr>
              <a:t>Swallowing whole (and its variants)</a:t>
            </a:r>
          </a:p>
          <a:p>
            <a:r>
              <a:rPr lang="en-US" sz="2000" dirty="0">
                <a:solidFill>
                  <a:schemeClr val="bg1"/>
                </a:solidFill>
              </a:rPr>
              <a:t>As a substitution for a return value</a:t>
            </a:r>
          </a:p>
          <a:p>
            <a:endParaRPr lang="en-US" sz="2000" dirty="0">
              <a:solidFill>
                <a:schemeClr val="bg1"/>
              </a:solidFill>
            </a:endParaRPr>
          </a:p>
        </p:txBody>
      </p:sp>
      <p:pic>
        <p:nvPicPr>
          <p:cNvPr id="5" name="Picture 4" descr="Emperor Palpatine leaning over the burned body of Anikin Skywalker in the lava fields of Mustafar.">
            <a:extLst>
              <a:ext uri="{FF2B5EF4-FFF2-40B4-BE49-F238E27FC236}">
                <a16:creationId xmlns:a16="http://schemas.microsoft.com/office/drawing/2014/main" id="{1E8BA482-92E7-011F-83D6-0B329373901D}"/>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4" name="Graphic 3">
            <a:extLst>
              <a:ext uri="{FF2B5EF4-FFF2-40B4-BE49-F238E27FC236}">
                <a16:creationId xmlns:a16="http://schemas.microsoft.com/office/drawing/2014/main" id="{2C494EBF-66B2-5AA5-F82A-18617359EED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38884" y="5404884"/>
            <a:ext cx="1453116" cy="1453116"/>
          </a:xfrm>
          <a:prstGeom prst="rect">
            <a:avLst/>
          </a:prstGeom>
        </p:spPr>
      </p:pic>
      <p:sp>
        <p:nvSpPr>
          <p:cNvPr id="6" name="TextBox 5">
            <a:extLst>
              <a:ext uri="{FF2B5EF4-FFF2-40B4-BE49-F238E27FC236}">
                <a16:creationId xmlns:a16="http://schemas.microsoft.com/office/drawing/2014/main" id="{2C955B4B-FDB8-F04C-6370-BF0144192BB5}"/>
              </a:ext>
            </a:extLst>
          </p:cNvPr>
          <p:cNvSpPr txBox="1"/>
          <p:nvPr/>
        </p:nvSpPr>
        <p:spPr>
          <a:xfrm>
            <a:off x="6229215" y="6858000"/>
            <a:ext cx="5962785" cy="230832"/>
          </a:xfrm>
          <a:prstGeom prst="rect">
            <a:avLst/>
          </a:prstGeom>
          <a:noFill/>
        </p:spPr>
        <p:txBody>
          <a:bodyPr wrap="square" rtlCol="0">
            <a:spAutoFit/>
          </a:bodyPr>
          <a:lstStyle/>
          <a:p>
            <a:r>
              <a:rPr lang="en-US" sz="900">
                <a:hlinkClick r:id="rId4" tooltip="http://movies.stackexchange.com/questions/65265/is-darth-vaders-castle-on-mustafar-in-rogue-one"/>
              </a:rPr>
              <a:t>This Photo</a:t>
            </a:r>
            <a:r>
              <a:rPr lang="en-US" sz="900"/>
              <a:t> by Unknown Author is licensed under </a:t>
            </a:r>
            <a:r>
              <a:rPr lang="en-US" sz="900">
                <a:hlinkClick r:id="rId7" tooltip="https://creativecommons.org/licenses/by-sa/3.0/"/>
              </a:rPr>
              <a:t>CC BY-SA</a:t>
            </a:r>
            <a:endParaRPr lang="en-US" sz="900"/>
          </a:p>
        </p:txBody>
      </p:sp>
    </p:spTree>
    <p:extLst>
      <p:ext uri="{BB962C8B-B14F-4D97-AF65-F5344CB8AC3E}">
        <p14:creationId xmlns:p14="http://schemas.microsoft.com/office/powerpoint/2010/main" val="2706969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22B9-C5C2-808C-5E51-3C0994A4B5A7}"/>
              </a:ext>
            </a:extLst>
          </p:cNvPr>
          <p:cNvSpPr>
            <a:spLocks noGrp="1"/>
          </p:cNvSpPr>
          <p:nvPr>
            <p:ph type="title"/>
          </p:nvPr>
        </p:nvSpPr>
        <p:spPr/>
        <p:txBody>
          <a:bodyPr/>
          <a:lstStyle/>
          <a:p>
            <a:r>
              <a:rPr lang="en-US" dirty="0">
                <a:solidFill>
                  <a:schemeClr val="bg1"/>
                </a:solidFill>
              </a:rPr>
              <a:t>Exception Example: So Many </a:t>
            </a:r>
            <a:r>
              <a:rPr lang="en-US" dirty="0" err="1">
                <a:solidFill>
                  <a:schemeClr val="bg1"/>
                </a:solidFill>
              </a:rPr>
              <a:t>Bads</a:t>
            </a:r>
            <a:endParaRPr lang="en-US" dirty="0">
              <a:solidFill>
                <a:schemeClr val="bg1"/>
              </a:solidFill>
            </a:endParaRPr>
          </a:p>
        </p:txBody>
      </p:sp>
      <p:sp>
        <p:nvSpPr>
          <p:cNvPr id="3" name="Content Placeholder 2">
            <a:extLst>
              <a:ext uri="{FF2B5EF4-FFF2-40B4-BE49-F238E27FC236}">
                <a16:creationId xmlns:a16="http://schemas.microsoft.com/office/drawing/2014/main" id="{A130AF41-33CE-D693-944A-D343157DCB10}"/>
              </a:ext>
            </a:extLst>
          </p:cNvPr>
          <p:cNvSpPr>
            <a:spLocks noGrp="1"/>
          </p:cNvSpPr>
          <p:nvPr>
            <p:ph sz="half" idx="1"/>
          </p:nvPr>
        </p:nvSpPr>
        <p:spPr/>
        <p:txBody>
          <a:bodyPr>
            <a:normAutofit lnSpcReduction="10000"/>
          </a:bodyPr>
          <a:lstStyle/>
          <a:p>
            <a:pPr marL="0" indent="0">
              <a:buNone/>
            </a:pPr>
            <a:r>
              <a:rPr lang="en-US" sz="1600" dirty="0">
                <a:solidFill>
                  <a:srgbClr val="9966FF"/>
                </a:solidFill>
                <a:latin typeface="Consolas" panose="020B0609020204030204" pitchFamily="49" charset="0"/>
              </a:rPr>
              <a:t>function</a:t>
            </a:r>
            <a:r>
              <a:rPr lang="en-US" sz="1600" dirty="0">
                <a:solidFill>
                  <a:schemeClr val="bg1"/>
                </a:solidFill>
                <a:latin typeface="Consolas" panose="020B0609020204030204" pitchFamily="49" charset="0"/>
              </a:rPr>
              <a:t> </a:t>
            </a:r>
            <a:r>
              <a:rPr lang="en-US" sz="1600" dirty="0">
                <a:solidFill>
                  <a:schemeClr val="accent4">
                    <a:lumMod val="60000"/>
                    <a:lumOff val="40000"/>
                  </a:schemeClr>
                </a:solidFill>
                <a:latin typeface="Consolas" panose="020B0609020204030204" pitchFamily="49" charset="0"/>
              </a:rPr>
              <a:t>Find</a:t>
            </a:r>
            <a:r>
              <a:rPr lang="en-US" sz="1600" dirty="0">
                <a:solidFill>
                  <a:schemeClr val="bg1"/>
                </a:solidFill>
                <a:latin typeface="Consolas" panose="020B0609020204030204" pitchFamily="49" charset="0"/>
              </a:rPr>
              <a:t>(</a:t>
            </a:r>
            <a:r>
              <a:rPr lang="en-US" sz="1600" dirty="0">
                <a:solidFill>
                  <a:schemeClr val="accent4">
                    <a:lumMod val="60000"/>
                    <a:lumOff val="40000"/>
                  </a:schemeClr>
                </a:solidFill>
                <a:latin typeface="Consolas" panose="020B0609020204030204" pitchFamily="49" charset="0"/>
              </a:rPr>
              <a:t>values</a:t>
            </a: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let</a:t>
            </a:r>
            <a:r>
              <a:rPr lang="en-US" sz="1600" dirty="0">
                <a:solidFill>
                  <a:schemeClr val="bg1"/>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retval</a:t>
            </a:r>
            <a:r>
              <a:rPr lang="en-US" sz="1600" dirty="0">
                <a:solidFill>
                  <a:schemeClr val="bg1"/>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try</a:t>
            </a: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for</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i</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0</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i</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&lt;</a:t>
            </a:r>
            <a:r>
              <a:rPr lang="en-US" sz="1600" dirty="0">
                <a:solidFill>
                  <a:schemeClr val="bg1"/>
                </a:solidFill>
                <a:latin typeface="Consolas" panose="020B0609020204030204" pitchFamily="49" charset="0"/>
              </a:rPr>
              <a:t> </a:t>
            </a:r>
            <a:r>
              <a:rPr lang="en-US" sz="1600" dirty="0" err="1">
                <a:solidFill>
                  <a:schemeClr val="accent5"/>
                </a:solidFill>
                <a:latin typeface="Consolas" panose="020B0609020204030204" pitchFamily="49" charset="0"/>
              </a:rPr>
              <a:t>values</a:t>
            </a:r>
            <a:r>
              <a:rPr lang="en-US" sz="1600" dirty="0" err="1">
                <a:solidFill>
                  <a:schemeClr val="bg1"/>
                </a:solidFill>
                <a:latin typeface="Consolas" panose="020B0609020204030204" pitchFamily="49" charset="0"/>
              </a:rPr>
              <a:t>.</a:t>
            </a:r>
            <a:r>
              <a:rPr lang="en-US" sz="1600" dirty="0" err="1">
                <a:solidFill>
                  <a:schemeClr val="accent6">
                    <a:lumMod val="60000"/>
                    <a:lumOff val="40000"/>
                  </a:schemeClr>
                </a:solidFill>
                <a:latin typeface="Consolas" panose="020B0609020204030204" pitchFamily="49" charset="0"/>
              </a:rPr>
              <a:t>length</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i</a:t>
            </a:r>
            <a:r>
              <a:rPr lang="en-US" sz="1600" dirty="0">
                <a:solidFill>
                  <a:schemeClr val="accent2">
                    <a:lumMod val="75000"/>
                  </a:schemeClr>
                </a:solidFill>
                <a:latin typeface="Consolas" panose="020B0609020204030204" pitchFamily="49" charset="0"/>
              </a:rPr>
              <a:t>++</a:t>
            </a: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retval</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FormatValue</a:t>
            </a:r>
            <a:r>
              <a:rPr lang="en-US" sz="1600" dirty="0">
                <a:solidFill>
                  <a:schemeClr val="bg1"/>
                </a:solidFill>
                <a:latin typeface="Consolas" panose="020B0609020204030204" pitchFamily="49" charset="0"/>
              </a:rPr>
              <a:t>(</a:t>
            </a:r>
            <a:r>
              <a:rPr lang="en-US" sz="1600" dirty="0">
                <a:solidFill>
                  <a:schemeClr val="accent5"/>
                </a:solidFill>
                <a:latin typeface="Consolas" panose="020B0609020204030204" pitchFamily="49" charset="0"/>
              </a:rPr>
              <a:t>values</a:t>
            </a:r>
            <a:r>
              <a:rPr lang="en-US" sz="1600" dirty="0">
                <a:solidFill>
                  <a:schemeClr val="bg1"/>
                </a:solidFill>
                <a:latin typeface="Consolas" panose="020B0609020204030204" pitchFamily="49" charset="0"/>
              </a:rPr>
              <a:t>[</a:t>
            </a:r>
            <a:r>
              <a:rPr lang="en-US" sz="1600" dirty="0" err="1">
                <a:solidFill>
                  <a:schemeClr val="bg1"/>
                </a:solidFill>
                <a:latin typeface="Consolas" panose="020B0609020204030204" pitchFamily="49" charset="0"/>
              </a:rPr>
              <a:t>i</a:t>
            </a:r>
            <a:r>
              <a:rPr lang="en-US" sz="1600" dirty="0">
                <a:solidFill>
                  <a:schemeClr val="bg1"/>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 </a:t>
            </a:r>
            <a:r>
              <a:rPr lang="en-US" sz="1600" dirty="0">
                <a:solidFill>
                  <a:srgbClr val="9966FF"/>
                </a:solidFill>
                <a:latin typeface="Consolas" panose="020B0609020204030204" pitchFamily="49" charset="0"/>
              </a:rPr>
              <a:t>catch</a:t>
            </a:r>
            <a:r>
              <a:rPr lang="en-US" sz="1600" dirty="0">
                <a:solidFill>
                  <a:schemeClr val="bg1"/>
                </a:solidFill>
                <a:latin typeface="Consolas" panose="020B0609020204030204" pitchFamily="49" charset="0"/>
              </a:rPr>
              <a:t> (</a:t>
            </a:r>
            <a:r>
              <a:rPr lang="en-US" sz="1600" dirty="0">
                <a:solidFill>
                  <a:schemeClr val="accent4">
                    <a:lumMod val="60000"/>
                    <a:lumOff val="40000"/>
                  </a:schemeClr>
                </a:solidFill>
                <a:latin typeface="Consolas" panose="020B0609020204030204" pitchFamily="49" charset="0"/>
              </a:rPr>
              <a:t>error</a:t>
            </a: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if</a:t>
            </a:r>
            <a:r>
              <a:rPr lang="en-US" sz="1600" dirty="0">
                <a:solidFill>
                  <a:schemeClr val="bg1"/>
                </a:solidFill>
                <a:latin typeface="Consolas" panose="020B0609020204030204" pitchFamily="49" charset="0"/>
              </a:rPr>
              <a:t> (</a:t>
            </a:r>
            <a:r>
              <a:rPr lang="en-US" sz="1600" dirty="0" err="1">
                <a:solidFill>
                  <a:srgbClr val="9966FF"/>
                </a:solidFill>
                <a:latin typeface="Consolas" panose="020B0609020204030204" pitchFamily="49" charset="0"/>
              </a:rPr>
              <a:t>typeof</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retval</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a:t>
            </a:r>
            <a:r>
              <a:rPr lang="en-US" sz="1600" dirty="0">
                <a:solidFill>
                  <a:schemeClr val="bg1"/>
                </a:solidFill>
                <a:latin typeface="Consolas" panose="020B0609020204030204" pitchFamily="49" charset="0"/>
              </a:rPr>
              <a:t> </a:t>
            </a:r>
            <a:r>
              <a:rPr lang="en-US" sz="1600" dirty="0">
                <a:solidFill>
                  <a:schemeClr val="accent4">
                    <a:lumMod val="20000"/>
                    <a:lumOff val="80000"/>
                  </a:schemeClr>
                </a:solidFill>
                <a:latin typeface="Consolas" panose="020B0609020204030204" pitchFamily="49" charset="0"/>
              </a:rPr>
              <a:t>'undefined'</a:t>
            </a: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throw</a:t>
            </a:r>
            <a:r>
              <a:rPr lang="en-US" sz="1600" dirty="0">
                <a:solidFill>
                  <a:schemeClr val="bg1"/>
                </a:solidFill>
                <a:latin typeface="Consolas" panose="020B0609020204030204" pitchFamily="49" charset="0"/>
              </a:rPr>
              <a:t> </a:t>
            </a:r>
            <a:r>
              <a:rPr lang="en-US" sz="1600" dirty="0">
                <a:solidFill>
                  <a:schemeClr val="accent5"/>
                </a:solidFill>
                <a:latin typeface="Consolas" panose="020B0609020204030204" pitchFamily="49" charset="0"/>
              </a:rPr>
              <a:t>error</a:t>
            </a:r>
            <a:r>
              <a:rPr lang="en-US" sz="1600" dirty="0">
                <a:solidFill>
                  <a:schemeClr val="bg1"/>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return</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retval</a:t>
            </a:r>
            <a:r>
              <a:rPr lang="en-US" sz="1600" dirty="0">
                <a:solidFill>
                  <a:schemeClr val="bg1"/>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a:t>
            </a:r>
          </a:p>
          <a:p>
            <a:pPr marL="0" indent="0">
              <a:buNone/>
            </a:pPr>
            <a:endParaRPr lang="en-US" sz="1600" dirty="0">
              <a:solidFill>
                <a:schemeClr val="bg1"/>
              </a:solidFill>
              <a:latin typeface="Consolas" panose="020B0609020204030204" pitchFamily="49" charset="0"/>
            </a:endParaRPr>
          </a:p>
        </p:txBody>
      </p:sp>
      <p:sp>
        <p:nvSpPr>
          <p:cNvPr id="4" name="Content Placeholder 3">
            <a:extLst>
              <a:ext uri="{FF2B5EF4-FFF2-40B4-BE49-F238E27FC236}">
                <a16:creationId xmlns:a16="http://schemas.microsoft.com/office/drawing/2014/main" id="{7BE0FCC1-4110-E98F-9558-50D09BE88AC6}"/>
              </a:ext>
            </a:extLst>
          </p:cNvPr>
          <p:cNvSpPr>
            <a:spLocks noGrp="1"/>
          </p:cNvSpPr>
          <p:nvPr>
            <p:ph sz="half" idx="2"/>
          </p:nvPr>
        </p:nvSpPr>
        <p:spPr/>
        <p:txBody>
          <a:bodyPr>
            <a:normAutofit lnSpcReduction="10000"/>
          </a:bodyPr>
          <a:lstStyle/>
          <a:p>
            <a:pPr marL="0" indent="0">
              <a:buNone/>
            </a:pPr>
            <a:r>
              <a:rPr lang="en-US" sz="1600" dirty="0">
                <a:solidFill>
                  <a:srgbClr val="9966FF"/>
                </a:solidFill>
                <a:latin typeface="Consolas" panose="020B0609020204030204" pitchFamily="49" charset="0"/>
              </a:rPr>
              <a:t>function</a:t>
            </a:r>
            <a:r>
              <a:rPr lang="en-US" sz="1600" dirty="0">
                <a:solidFill>
                  <a:schemeClr val="bg1"/>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FormatValue</a:t>
            </a:r>
            <a:r>
              <a:rPr lang="en-US" sz="1600" dirty="0">
                <a:solidFill>
                  <a:schemeClr val="bg1"/>
                </a:solidFill>
                <a:latin typeface="Consolas" panose="020B0609020204030204" pitchFamily="49" charset="0"/>
              </a:rPr>
              <a:t>(</a:t>
            </a:r>
            <a:r>
              <a:rPr lang="en-US" sz="1600" dirty="0">
                <a:solidFill>
                  <a:schemeClr val="accent4">
                    <a:lumMod val="60000"/>
                    <a:lumOff val="40000"/>
                  </a:schemeClr>
                </a:solidFill>
                <a:latin typeface="Consolas" panose="020B0609020204030204" pitchFamily="49" charset="0"/>
              </a:rPr>
              <a:t>value</a:t>
            </a:r>
            <a:r>
              <a:rPr lang="en-US" sz="1600" dirty="0">
                <a:solidFill>
                  <a:schemeClr val="bg1"/>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if</a:t>
            </a:r>
            <a:r>
              <a:rPr lang="en-US" sz="1600" dirty="0">
                <a:solidFill>
                  <a:schemeClr val="bg1"/>
                </a:solidFill>
                <a:latin typeface="Consolas" panose="020B0609020204030204" pitchFamily="49" charset="0"/>
              </a:rPr>
              <a:t> (</a:t>
            </a:r>
            <a:r>
              <a:rPr lang="en-US" sz="1600" dirty="0">
                <a:solidFill>
                  <a:schemeClr val="accent5"/>
                </a:solidFill>
                <a:latin typeface="Consolas" panose="020B0609020204030204" pitchFamily="49" charset="0"/>
              </a:rPr>
              <a:t>value</a:t>
            </a:r>
            <a:r>
              <a:rPr lang="en-US" sz="1600" dirty="0">
                <a:solidFill>
                  <a:schemeClr val="bg1"/>
                </a:solidFill>
                <a:latin typeface="Consolas" panose="020B0609020204030204" pitchFamily="49" charset="0"/>
              </a:rPr>
              <a:t>) {</a:t>
            </a:r>
          </a:p>
          <a:p>
            <a:pPr marL="0" indent="0">
              <a:buNone/>
            </a:pPr>
            <a:r>
              <a:rPr lang="en-US" sz="1600" dirty="0">
                <a:solidFill>
                  <a:srgbClr val="9966FF"/>
                </a:solidFill>
                <a:latin typeface="Consolas" panose="020B0609020204030204" pitchFamily="49" charset="0"/>
              </a:rPr>
              <a:t>    return</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`Value is: ${</a:t>
            </a:r>
            <a:r>
              <a:rPr lang="en-US" sz="1600" dirty="0">
                <a:solidFill>
                  <a:schemeClr val="accent5"/>
                </a:solidFill>
                <a:latin typeface="Consolas" panose="020B0609020204030204" pitchFamily="49" charset="0"/>
              </a:rPr>
              <a:t>value</a:t>
            </a:r>
            <a:r>
              <a:rPr lang="en-US" sz="1600" dirty="0">
                <a:solidFill>
                  <a:schemeClr val="accent2">
                    <a:lumMod val="75000"/>
                  </a:schemeClr>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throw</a:t>
            </a:r>
            <a:r>
              <a:rPr lang="en-US" sz="1600" dirty="0">
                <a:solidFill>
                  <a:schemeClr val="bg1"/>
                </a:solidFill>
                <a:latin typeface="Consolas" panose="020B0609020204030204" pitchFamily="49" charset="0"/>
              </a:rPr>
              <a:t> </a:t>
            </a:r>
            <a:r>
              <a:rPr lang="en-US" sz="1600" dirty="0">
                <a:solidFill>
                  <a:schemeClr val="accent4">
                    <a:lumMod val="20000"/>
                    <a:lumOff val="80000"/>
                  </a:schemeClr>
                </a:solidFill>
                <a:latin typeface="Consolas" panose="020B0609020204030204" pitchFamily="49" charset="0"/>
              </a:rPr>
              <a:t>"The value is empty";</a:t>
            </a:r>
          </a:p>
          <a:p>
            <a:pPr marL="0" indent="0">
              <a:buNone/>
            </a:pPr>
            <a:r>
              <a:rPr lang="en-US" sz="1600" dirty="0">
                <a:solidFill>
                  <a:schemeClr val="bg1"/>
                </a:solidFill>
                <a:latin typeface="Consolas" panose="020B0609020204030204" pitchFamily="49" charset="0"/>
              </a:rPr>
              <a:t>}</a:t>
            </a:r>
          </a:p>
          <a:p>
            <a:pPr marL="0" indent="0">
              <a:buNone/>
            </a:pPr>
            <a:endParaRPr lang="en-US" sz="1600" dirty="0">
              <a:solidFill>
                <a:schemeClr val="bg1"/>
              </a:solidFill>
              <a:latin typeface="Consolas" panose="020B0609020204030204" pitchFamily="49" charset="0"/>
            </a:endParaRPr>
          </a:p>
          <a:p>
            <a:pPr marL="0" indent="0">
              <a:buNone/>
            </a:pPr>
            <a:r>
              <a:rPr lang="en-US" sz="1600" dirty="0">
                <a:solidFill>
                  <a:schemeClr val="bg1"/>
                </a:solidFill>
                <a:latin typeface="Consolas" panose="020B0609020204030204" pitchFamily="49" charset="0"/>
              </a:rPr>
              <a:t>console.</a:t>
            </a:r>
            <a:r>
              <a:rPr lang="en-US" sz="1600" dirty="0">
                <a:solidFill>
                  <a:schemeClr val="accent6">
                    <a:lumMod val="40000"/>
                    <a:lumOff val="60000"/>
                  </a:schemeClr>
                </a:solidFill>
                <a:latin typeface="Consolas" panose="020B0609020204030204" pitchFamily="49" charset="0"/>
              </a:rPr>
              <a:t>log</a:t>
            </a:r>
            <a:r>
              <a:rPr lang="en-US" sz="1600" dirty="0">
                <a:solidFill>
                  <a:schemeClr val="bg1"/>
                </a:solidFill>
                <a:latin typeface="Consolas" panose="020B0609020204030204" pitchFamily="49" charset="0"/>
              </a:rPr>
              <a:t>(Find([</a:t>
            </a:r>
            <a:r>
              <a:rPr lang="en-US" sz="1600" dirty="0">
                <a:solidFill>
                  <a:schemeClr val="accent4">
                    <a:lumMod val="20000"/>
                    <a:lumOff val="80000"/>
                  </a:schemeClr>
                </a:solidFill>
                <a:latin typeface="Consolas" panose="020B0609020204030204" pitchFamily="49" charset="0"/>
              </a:rPr>
              <a:t>"</a:t>
            </a:r>
            <a:r>
              <a:rPr lang="en-US" sz="1600" dirty="0" err="1">
                <a:solidFill>
                  <a:schemeClr val="accent4">
                    <a:lumMod val="20000"/>
                    <a:lumOff val="80000"/>
                  </a:schemeClr>
                </a:solidFill>
                <a:latin typeface="Consolas" panose="020B0609020204030204" pitchFamily="49" charset="0"/>
              </a:rPr>
              <a:t>muh</a:t>
            </a:r>
            <a:r>
              <a:rPr lang="en-US" sz="1600" dirty="0">
                <a:solidFill>
                  <a:schemeClr val="accent4">
                    <a:lumMod val="20000"/>
                    <a:lumOff val="80000"/>
                  </a:schemeClr>
                </a:solidFill>
                <a:latin typeface="Consolas" panose="020B0609020204030204" pitchFamily="49" charset="0"/>
              </a:rPr>
              <a:t>"</a:t>
            </a:r>
            <a:r>
              <a:rPr lang="en-US" sz="1600" dirty="0">
                <a:solidFill>
                  <a:schemeClr val="bg1"/>
                </a:solidFill>
                <a:latin typeface="Consolas" panose="020B0609020204030204" pitchFamily="49" charset="0"/>
              </a:rPr>
              <a:t>, </a:t>
            </a:r>
            <a:r>
              <a:rPr lang="en-US" sz="1600" dirty="0">
                <a:solidFill>
                  <a:schemeClr val="accent4">
                    <a:lumMod val="20000"/>
                    <a:lumOff val="80000"/>
                  </a:schemeClr>
                </a:solidFill>
                <a:latin typeface="Consolas" panose="020B0609020204030204" pitchFamily="49" charset="0"/>
              </a:rPr>
              <a:t>"</a:t>
            </a:r>
            <a:r>
              <a:rPr lang="en-US" sz="1600" dirty="0" err="1">
                <a:solidFill>
                  <a:schemeClr val="accent4">
                    <a:lumMod val="20000"/>
                    <a:lumOff val="80000"/>
                  </a:schemeClr>
                </a:solidFill>
                <a:latin typeface="Consolas" panose="020B0609020204030204" pitchFamily="49" charset="0"/>
              </a:rPr>
              <a:t>buh</a:t>
            </a:r>
            <a:r>
              <a:rPr lang="en-US" sz="1600" dirty="0">
                <a:solidFill>
                  <a:schemeClr val="accent4">
                    <a:lumMod val="20000"/>
                    <a:lumOff val="80000"/>
                  </a:schemeClr>
                </a:solidFill>
                <a:latin typeface="Consolas" panose="020B0609020204030204" pitchFamily="49" charset="0"/>
              </a:rPr>
              <a:t>"</a:t>
            </a:r>
            <a:r>
              <a:rPr lang="en-US" sz="1600" dirty="0">
                <a:solidFill>
                  <a:schemeClr val="bg1"/>
                </a:solidFill>
                <a:latin typeface="Consolas" panose="020B0609020204030204" pitchFamily="49" charset="0"/>
              </a:rPr>
              <a:t>, </a:t>
            </a:r>
            <a:r>
              <a:rPr lang="en-US" sz="1600" dirty="0">
                <a:solidFill>
                  <a:schemeClr val="accent4">
                    <a:lumMod val="20000"/>
                    <a:lumOff val="80000"/>
                  </a:schemeClr>
                </a:solidFill>
                <a:latin typeface="Consolas" panose="020B0609020204030204" pitchFamily="49" charset="0"/>
              </a:rPr>
              <a:t>"</a:t>
            </a:r>
            <a:r>
              <a:rPr lang="en-US" sz="1600" dirty="0" err="1">
                <a:solidFill>
                  <a:schemeClr val="accent4">
                    <a:lumMod val="20000"/>
                    <a:lumOff val="80000"/>
                  </a:schemeClr>
                </a:solidFill>
                <a:latin typeface="Consolas" panose="020B0609020204030204" pitchFamily="49" charset="0"/>
              </a:rPr>
              <a:t>wuh</a:t>
            </a:r>
            <a:r>
              <a:rPr lang="en-US" sz="1600" dirty="0">
                <a:solidFill>
                  <a:schemeClr val="accent4">
                    <a:lumMod val="20000"/>
                    <a:lumOff val="80000"/>
                  </a:schemeClr>
                </a:solidFill>
                <a:latin typeface="Consolas" panose="020B0609020204030204" pitchFamily="49" charset="0"/>
              </a:rPr>
              <a:t>"</a:t>
            </a:r>
            <a:r>
              <a:rPr lang="en-US" sz="1600" dirty="0">
                <a:solidFill>
                  <a:schemeClr val="bg1"/>
                </a:solidFill>
                <a:latin typeface="Consolas" panose="020B0609020204030204" pitchFamily="49" charset="0"/>
              </a:rPr>
              <a:t>]));</a:t>
            </a:r>
          </a:p>
          <a:p>
            <a:pPr marL="0" indent="0">
              <a:buNone/>
            </a:pPr>
            <a:r>
              <a:rPr lang="en-US" sz="1600" dirty="0">
                <a:solidFill>
                  <a:srgbClr val="009999"/>
                </a:solidFill>
                <a:latin typeface="Consolas" panose="020B0609020204030204" pitchFamily="49" charset="0"/>
              </a:rPr>
              <a:t>// "</a:t>
            </a:r>
            <a:r>
              <a:rPr lang="en-US" sz="1600" dirty="0" err="1">
                <a:solidFill>
                  <a:srgbClr val="009999"/>
                </a:solidFill>
                <a:latin typeface="Consolas" panose="020B0609020204030204" pitchFamily="49" charset="0"/>
              </a:rPr>
              <a:t>wuh</a:t>
            </a:r>
            <a:r>
              <a:rPr lang="en-US" sz="1600" dirty="0">
                <a:solidFill>
                  <a:srgbClr val="009999"/>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console.</a:t>
            </a:r>
            <a:r>
              <a:rPr lang="en-US" sz="1600" dirty="0">
                <a:solidFill>
                  <a:schemeClr val="accent6">
                    <a:lumMod val="40000"/>
                    <a:lumOff val="60000"/>
                  </a:schemeClr>
                </a:solidFill>
                <a:latin typeface="Consolas" panose="020B0609020204030204" pitchFamily="49" charset="0"/>
              </a:rPr>
              <a:t>log</a:t>
            </a:r>
            <a:r>
              <a:rPr lang="en-US" sz="1600" dirty="0">
                <a:solidFill>
                  <a:schemeClr val="bg1"/>
                </a:solidFill>
                <a:latin typeface="Consolas" panose="020B0609020204030204" pitchFamily="49" charset="0"/>
              </a:rPr>
              <a:t>(Find([</a:t>
            </a:r>
            <a:r>
              <a:rPr lang="en-US" sz="1600" dirty="0">
                <a:solidFill>
                  <a:schemeClr val="accent4">
                    <a:lumMod val="20000"/>
                    <a:lumOff val="80000"/>
                  </a:schemeClr>
                </a:solidFill>
                <a:latin typeface="Consolas" panose="020B0609020204030204" pitchFamily="49" charset="0"/>
              </a:rPr>
              <a:t>"duh"</a:t>
            </a: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null</a:t>
            </a:r>
            <a:r>
              <a:rPr lang="en-US" sz="1600" dirty="0">
                <a:solidFill>
                  <a:schemeClr val="bg1"/>
                </a:solidFill>
                <a:latin typeface="Consolas" panose="020B0609020204030204" pitchFamily="49" charset="0"/>
              </a:rPr>
              <a:t>,</a:t>
            </a:r>
            <a:r>
              <a:rPr lang="en-US" sz="1600" dirty="0">
                <a:solidFill>
                  <a:srgbClr val="9966FF"/>
                </a:solidFill>
                <a:latin typeface="Consolas" panose="020B0609020204030204" pitchFamily="49" charset="0"/>
              </a:rPr>
              <a:t> </a:t>
            </a:r>
            <a:r>
              <a:rPr lang="en-US" sz="1600" dirty="0">
                <a:solidFill>
                  <a:schemeClr val="accent4">
                    <a:lumMod val="20000"/>
                    <a:lumOff val="80000"/>
                  </a:schemeClr>
                </a:solidFill>
                <a:latin typeface="Consolas" panose="020B0609020204030204" pitchFamily="49" charset="0"/>
              </a:rPr>
              <a:t>"</a:t>
            </a:r>
            <a:r>
              <a:rPr lang="en-US" sz="1600" dirty="0" err="1">
                <a:solidFill>
                  <a:schemeClr val="accent4">
                    <a:lumMod val="20000"/>
                    <a:lumOff val="80000"/>
                  </a:schemeClr>
                </a:solidFill>
                <a:latin typeface="Consolas" panose="020B0609020204030204" pitchFamily="49" charset="0"/>
              </a:rPr>
              <a:t>guh</a:t>
            </a:r>
            <a:r>
              <a:rPr lang="en-US" sz="1600" dirty="0">
                <a:solidFill>
                  <a:schemeClr val="accent4">
                    <a:lumMod val="20000"/>
                    <a:lumOff val="80000"/>
                  </a:schemeClr>
                </a:solidFill>
                <a:latin typeface="Consolas" panose="020B0609020204030204" pitchFamily="49" charset="0"/>
              </a:rPr>
              <a:t>"</a:t>
            </a:r>
            <a:r>
              <a:rPr lang="en-US" sz="1600" dirty="0">
                <a:solidFill>
                  <a:schemeClr val="bg1"/>
                </a:solidFill>
                <a:latin typeface="Consolas" panose="020B0609020204030204" pitchFamily="49" charset="0"/>
              </a:rPr>
              <a:t>]));</a:t>
            </a:r>
          </a:p>
          <a:p>
            <a:pPr marL="0" indent="0">
              <a:buNone/>
            </a:pPr>
            <a:r>
              <a:rPr lang="en-US" sz="1600" dirty="0">
                <a:solidFill>
                  <a:srgbClr val="009999"/>
                </a:solidFill>
                <a:latin typeface="Consolas" panose="020B0609020204030204" pitchFamily="49" charset="0"/>
              </a:rPr>
              <a:t>// "duh"</a:t>
            </a:r>
            <a:endParaRPr lang="en-US" sz="1600" dirty="0">
              <a:solidFill>
                <a:schemeClr val="bg1"/>
              </a:solidFill>
              <a:latin typeface="Consolas" panose="020B0609020204030204" pitchFamily="49" charset="0"/>
            </a:endParaRPr>
          </a:p>
          <a:p>
            <a:pPr marL="0" indent="0">
              <a:buNone/>
            </a:pPr>
            <a:r>
              <a:rPr lang="en-US" sz="1600" dirty="0">
                <a:solidFill>
                  <a:schemeClr val="bg1"/>
                </a:solidFill>
                <a:latin typeface="Consolas" panose="020B0609020204030204" pitchFamily="49" charset="0"/>
              </a:rPr>
              <a:t>console.</a:t>
            </a:r>
            <a:r>
              <a:rPr lang="en-US" sz="1600" dirty="0">
                <a:solidFill>
                  <a:schemeClr val="accent6">
                    <a:lumMod val="40000"/>
                    <a:lumOff val="60000"/>
                  </a:schemeClr>
                </a:solidFill>
                <a:latin typeface="Consolas" panose="020B0609020204030204" pitchFamily="49" charset="0"/>
              </a:rPr>
              <a:t>log</a:t>
            </a:r>
            <a:r>
              <a:rPr lang="en-US" sz="1600" dirty="0">
                <a:solidFill>
                  <a:schemeClr val="bg1"/>
                </a:solidFill>
                <a:latin typeface="Consolas" panose="020B0609020204030204" pitchFamily="49" charset="0"/>
              </a:rPr>
              <a:t>(Find([</a:t>
            </a:r>
            <a:r>
              <a:rPr lang="en-US" sz="1600" dirty="0">
                <a:solidFill>
                  <a:srgbClr val="9966FF"/>
                </a:solidFill>
                <a:latin typeface="Consolas" panose="020B0609020204030204" pitchFamily="49" charset="0"/>
              </a:rPr>
              <a:t>null</a:t>
            </a:r>
            <a:r>
              <a:rPr lang="en-US" sz="1600" dirty="0">
                <a:solidFill>
                  <a:schemeClr val="bg1"/>
                </a:solidFill>
                <a:latin typeface="Consolas" panose="020B0609020204030204" pitchFamily="49" charset="0"/>
              </a:rPr>
              <a:t>, </a:t>
            </a:r>
            <a:r>
              <a:rPr lang="en-US" sz="1600" dirty="0">
                <a:solidFill>
                  <a:schemeClr val="accent4">
                    <a:lumMod val="20000"/>
                    <a:lumOff val="80000"/>
                  </a:schemeClr>
                </a:solidFill>
                <a:latin typeface="Consolas" panose="020B0609020204030204" pitchFamily="49" charset="0"/>
              </a:rPr>
              <a:t>"yuh"</a:t>
            </a:r>
            <a:r>
              <a:rPr lang="en-US" sz="1600" dirty="0">
                <a:solidFill>
                  <a:schemeClr val="bg1"/>
                </a:solidFill>
                <a:latin typeface="Consolas" panose="020B0609020204030204" pitchFamily="49" charset="0"/>
              </a:rPr>
              <a:t>]));</a:t>
            </a:r>
          </a:p>
          <a:p>
            <a:pPr marL="0" indent="0">
              <a:buNone/>
            </a:pPr>
            <a:r>
              <a:rPr lang="en-US" sz="1600" dirty="0">
                <a:solidFill>
                  <a:srgbClr val="009999"/>
                </a:solidFill>
                <a:latin typeface="Consolas" panose="020B0609020204030204" pitchFamily="49" charset="0"/>
              </a:rPr>
              <a:t>// exception "The value is empty"</a:t>
            </a:r>
          </a:p>
        </p:txBody>
      </p:sp>
      <p:pic>
        <p:nvPicPr>
          <p:cNvPr id="5" name="Graphic 4">
            <a:extLst>
              <a:ext uri="{FF2B5EF4-FFF2-40B4-BE49-F238E27FC236}">
                <a16:creationId xmlns:a16="http://schemas.microsoft.com/office/drawing/2014/main" id="{5288A34A-C5E2-F6F2-F65C-84AB7DA8654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38884" y="5404884"/>
            <a:ext cx="1453116" cy="1453116"/>
          </a:xfrm>
          <a:prstGeom prst="rect">
            <a:avLst/>
          </a:prstGeom>
        </p:spPr>
      </p:pic>
    </p:spTree>
    <p:extLst>
      <p:ext uri="{BB962C8B-B14F-4D97-AF65-F5344CB8AC3E}">
        <p14:creationId xmlns:p14="http://schemas.microsoft.com/office/powerpoint/2010/main" val="2399894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22B9-C5C2-808C-5E51-3C0994A4B5A7}"/>
              </a:ext>
            </a:extLst>
          </p:cNvPr>
          <p:cNvSpPr>
            <a:spLocks noGrp="1"/>
          </p:cNvSpPr>
          <p:nvPr>
            <p:ph type="title"/>
          </p:nvPr>
        </p:nvSpPr>
        <p:spPr/>
        <p:txBody>
          <a:bodyPr/>
          <a:lstStyle/>
          <a:p>
            <a:r>
              <a:rPr lang="en-US" dirty="0">
                <a:solidFill>
                  <a:schemeClr val="bg1"/>
                </a:solidFill>
              </a:rPr>
              <a:t>Exception Example: Many Less </a:t>
            </a:r>
            <a:r>
              <a:rPr lang="en-US" dirty="0" err="1">
                <a:solidFill>
                  <a:schemeClr val="bg1"/>
                </a:solidFill>
              </a:rPr>
              <a:t>Bads</a:t>
            </a:r>
            <a:endParaRPr lang="en-US" dirty="0">
              <a:solidFill>
                <a:schemeClr val="bg1"/>
              </a:solidFill>
            </a:endParaRPr>
          </a:p>
        </p:txBody>
      </p:sp>
      <p:sp>
        <p:nvSpPr>
          <p:cNvPr id="3" name="Content Placeholder 2">
            <a:extLst>
              <a:ext uri="{FF2B5EF4-FFF2-40B4-BE49-F238E27FC236}">
                <a16:creationId xmlns:a16="http://schemas.microsoft.com/office/drawing/2014/main" id="{A130AF41-33CE-D693-944A-D343157DCB10}"/>
              </a:ext>
            </a:extLst>
          </p:cNvPr>
          <p:cNvSpPr>
            <a:spLocks noGrp="1"/>
          </p:cNvSpPr>
          <p:nvPr>
            <p:ph sz="half" idx="1"/>
          </p:nvPr>
        </p:nvSpPr>
        <p:spPr/>
        <p:txBody>
          <a:bodyPr>
            <a:normAutofit/>
          </a:bodyPr>
          <a:lstStyle/>
          <a:p>
            <a:pPr marL="0" indent="0">
              <a:buNone/>
            </a:pPr>
            <a:r>
              <a:rPr lang="en-US" sz="1600" dirty="0">
                <a:solidFill>
                  <a:srgbClr val="9966FF"/>
                </a:solidFill>
                <a:latin typeface="Consolas" panose="020B0609020204030204" pitchFamily="49" charset="0"/>
              </a:rPr>
              <a:t>function</a:t>
            </a:r>
            <a:r>
              <a:rPr lang="en-US" sz="1600" dirty="0">
                <a:solidFill>
                  <a:schemeClr val="bg1"/>
                </a:solidFill>
                <a:latin typeface="Consolas" panose="020B0609020204030204" pitchFamily="49" charset="0"/>
              </a:rPr>
              <a:t> </a:t>
            </a:r>
            <a:r>
              <a:rPr lang="en-US" sz="1600" dirty="0">
                <a:solidFill>
                  <a:schemeClr val="accent4">
                    <a:lumMod val="60000"/>
                    <a:lumOff val="40000"/>
                  </a:schemeClr>
                </a:solidFill>
                <a:latin typeface="Consolas" panose="020B0609020204030204" pitchFamily="49" charset="0"/>
              </a:rPr>
              <a:t>Find</a:t>
            </a:r>
            <a:r>
              <a:rPr lang="en-US" sz="1600" dirty="0">
                <a:solidFill>
                  <a:schemeClr val="bg1"/>
                </a:solidFill>
                <a:latin typeface="Consolas" panose="020B0609020204030204" pitchFamily="49" charset="0"/>
              </a:rPr>
              <a:t>(</a:t>
            </a:r>
            <a:r>
              <a:rPr lang="en-US" sz="1600" dirty="0">
                <a:solidFill>
                  <a:schemeClr val="accent4">
                    <a:lumMod val="60000"/>
                    <a:lumOff val="40000"/>
                  </a:schemeClr>
                </a:solidFill>
                <a:latin typeface="Consolas" panose="020B0609020204030204" pitchFamily="49" charset="0"/>
              </a:rPr>
              <a:t>values</a:t>
            </a: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let</a:t>
            </a:r>
            <a:r>
              <a:rPr lang="en-US" sz="1600" dirty="0">
                <a:solidFill>
                  <a:schemeClr val="bg1"/>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retval</a:t>
            </a:r>
            <a:r>
              <a:rPr lang="en-US" sz="1600" dirty="0">
                <a:solidFill>
                  <a:schemeClr val="bg1"/>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for</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i</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0</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i</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&lt;</a:t>
            </a:r>
            <a:r>
              <a:rPr lang="en-US" sz="1600" dirty="0">
                <a:solidFill>
                  <a:schemeClr val="bg1"/>
                </a:solidFill>
                <a:latin typeface="Consolas" panose="020B0609020204030204" pitchFamily="49" charset="0"/>
              </a:rPr>
              <a:t> </a:t>
            </a:r>
            <a:r>
              <a:rPr lang="en-US" sz="1600" dirty="0" err="1">
                <a:solidFill>
                  <a:schemeClr val="accent5"/>
                </a:solidFill>
                <a:latin typeface="Consolas" panose="020B0609020204030204" pitchFamily="49" charset="0"/>
              </a:rPr>
              <a:t>values</a:t>
            </a:r>
            <a:r>
              <a:rPr lang="en-US" sz="1600" dirty="0" err="1">
                <a:solidFill>
                  <a:schemeClr val="bg1"/>
                </a:solidFill>
                <a:latin typeface="Consolas" panose="020B0609020204030204" pitchFamily="49" charset="0"/>
              </a:rPr>
              <a:t>.</a:t>
            </a:r>
            <a:r>
              <a:rPr lang="en-US" sz="1600" dirty="0" err="1">
                <a:solidFill>
                  <a:schemeClr val="accent6">
                    <a:lumMod val="60000"/>
                    <a:lumOff val="40000"/>
                  </a:schemeClr>
                </a:solidFill>
                <a:latin typeface="Consolas" panose="020B0609020204030204" pitchFamily="49" charset="0"/>
              </a:rPr>
              <a:t>length</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i</a:t>
            </a:r>
            <a:r>
              <a:rPr lang="en-US" sz="1600" dirty="0">
                <a:solidFill>
                  <a:schemeClr val="accent2">
                    <a:lumMod val="75000"/>
                  </a:schemeClr>
                </a:solidFill>
                <a:latin typeface="Consolas" panose="020B0609020204030204" pitchFamily="49" charset="0"/>
              </a:rPr>
              <a:t>++</a:t>
            </a: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let</a:t>
            </a:r>
            <a:r>
              <a:rPr lang="en-US" sz="1600" dirty="0">
                <a:solidFill>
                  <a:schemeClr val="bg1"/>
                </a:solidFill>
                <a:latin typeface="Consolas" panose="020B0609020204030204" pitchFamily="49" charset="0"/>
              </a:rPr>
              <a:t> </a:t>
            </a:r>
            <a:r>
              <a:rPr lang="en-US" sz="1600" dirty="0">
                <a:solidFill>
                  <a:schemeClr val="accent4">
                    <a:lumMod val="60000"/>
                    <a:lumOff val="40000"/>
                  </a:schemeClr>
                </a:solidFill>
                <a:latin typeface="Consolas" panose="020B0609020204030204" pitchFamily="49" charset="0"/>
              </a:rPr>
              <a:t>value</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a:t>
            </a:r>
            <a:r>
              <a:rPr lang="en-US" sz="1600" dirty="0">
                <a:solidFill>
                  <a:schemeClr val="bg1"/>
                </a:solidFill>
                <a:latin typeface="Consolas" panose="020B0609020204030204" pitchFamily="49" charset="0"/>
              </a:rPr>
              <a:t> </a:t>
            </a:r>
            <a:r>
              <a:rPr lang="en-US" sz="1600" dirty="0">
                <a:solidFill>
                  <a:schemeClr val="accent5"/>
                </a:solidFill>
                <a:latin typeface="Consolas" panose="020B0609020204030204" pitchFamily="49" charset="0"/>
              </a:rPr>
              <a:t>values</a:t>
            </a:r>
            <a:r>
              <a:rPr lang="en-US" sz="1600" dirty="0">
                <a:solidFill>
                  <a:schemeClr val="bg1"/>
                </a:solidFill>
                <a:latin typeface="Consolas" panose="020B0609020204030204" pitchFamily="49" charset="0"/>
              </a:rPr>
              <a:t>[</a:t>
            </a:r>
            <a:r>
              <a:rPr lang="en-US" sz="1600" dirty="0" err="1">
                <a:solidFill>
                  <a:schemeClr val="bg1"/>
                </a:solidFill>
                <a:latin typeface="Consolas" panose="020B0609020204030204" pitchFamily="49" charset="0"/>
              </a:rPr>
              <a:t>i</a:t>
            </a:r>
            <a:r>
              <a:rPr lang="en-US" sz="1600" dirty="0">
                <a:solidFill>
                  <a:schemeClr val="bg1"/>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if</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a:t>
            </a:r>
            <a:r>
              <a:rPr lang="en-US" sz="1600" dirty="0">
                <a:solidFill>
                  <a:schemeClr val="accent5"/>
                </a:solidFill>
                <a:latin typeface="Consolas" panose="020B0609020204030204" pitchFamily="49" charset="0"/>
              </a:rPr>
              <a:t>value</a:t>
            </a: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return </a:t>
            </a:r>
            <a:r>
              <a:rPr lang="en-US" sz="1600" dirty="0" err="1">
                <a:solidFill>
                  <a:schemeClr val="accent5"/>
                </a:solidFill>
                <a:latin typeface="Consolas" panose="020B0609020204030204" pitchFamily="49" charset="0"/>
              </a:rPr>
              <a:t>retval</a:t>
            </a:r>
            <a:r>
              <a:rPr lang="en-US" sz="1600" dirty="0">
                <a:solidFill>
                  <a:srgbClr val="9966FF"/>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a:t>
            </a:r>
            <a:r>
              <a:rPr lang="en-US" sz="1600" dirty="0">
                <a:solidFill>
                  <a:srgbClr val="9966FF"/>
                </a:solidFill>
                <a:latin typeface="Consolas" panose="020B0609020204030204" pitchFamily="49" charset="0"/>
              </a:rPr>
              <a:t> </a:t>
            </a:r>
            <a:r>
              <a:rPr lang="en-US" sz="1600" dirty="0" err="1">
                <a:solidFill>
                  <a:schemeClr val="accent5"/>
                </a:solidFill>
                <a:latin typeface="Consolas" panose="020B0609020204030204" pitchFamily="49" charset="0"/>
              </a:rPr>
              <a:t>retval</a:t>
            </a:r>
            <a:r>
              <a:rPr lang="en-US" sz="1600" dirty="0">
                <a:solidFill>
                  <a:srgbClr val="9966FF"/>
                </a:solidFill>
                <a:latin typeface="Consolas" panose="020B0609020204030204" pitchFamily="49" charset="0"/>
              </a:rPr>
              <a:t> </a:t>
            </a:r>
            <a:r>
              <a:rPr lang="en-US" sz="1600" dirty="0">
                <a:solidFill>
                  <a:schemeClr val="bg1"/>
                </a:solidFill>
                <a:latin typeface="Consolas" panose="020B0609020204030204" pitchFamily="49" charset="0"/>
              </a:rPr>
              <a:t>:</a:t>
            </a:r>
            <a:r>
              <a:rPr lang="en-US" sz="1600" dirty="0">
                <a:solidFill>
                  <a:srgbClr val="9966FF"/>
                </a:solidFill>
                <a:latin typeface="Consolas" panose="020B0609020204030204" pitchFamily="49" charset="0"/>
              </a:rPr>
              <a:t> null</a:t>
            </a:r>
            <a:r>
              <a:rPr lang="en-US" sz="1600" dirty="0">
                <a:solidFill>
                  <a:schemeClr val="bg1"/>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    }</a:t>
            </a:r>
          </a:p>
          <a:p>
            <a:pPr marL="0" indent="0">
              <a:buNone/>
            </a:pPr>
            <a:r>
              <a:rPr lang="en-US" sz="1600" dirty="0">
                <a:solidFill>
                  <a:schemeClr val="accent5"/>
                </a:solidFill>
                <a:latin typeface="Consolas" panose="020B0609020204030204" pitchFamily="49" charset="0"/>
              </a:rPr>
              <a:t>    </a:t>
            </a:r>
            <a:r>
              <a:rPr lang="en-US" sz="1600" dirty="0" err="1">
                <a:solidFill>
                  <a:schemeClr val="accent5"/>
                </a:solidFill>
                <a:latin typeface="Consolas" panose="020B0609020204030204" pitchFamily="49" charset="0"/>
              </a:rPr>
              <a:t>retval</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FormatValue</a:t>
            </a:r>
            <a:r>
              <a:rPr lang="en-US" sz="1600" dirty="0">
                <a:solidFill>
                  <a:schemeClr val="bg1"/>
                </a:solidFill>
                <a:latin typeface="Consolas" panose="020B0609020204030204" pitchFamily="49" charset="0"/>
              </a:rPr>
              <a:t>(</a:t>
            </a:r>
            <a:r>
              <a:rPr lang="en-US" sz="1600" dirty="0">
                <a:solidFill>
                  <a:schemeClr val="accent5"/>
                </a:solidFill>
                <a:latin typeface="Consolas" panose="020B0609020204030204" pitchFamily="49" charset="0"/>
              </a:rPr>
              <a:t>value</a:t>
            </a:r>
            <a:r>
              <a:rPr lang="en-US" sz="1600" dirty="0">
                <a:solidFill>
                  <a:schemeClr val="bg1"/>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return</a:t>
            </a:r>
            <a:r>
              <a:rPr lang="en-US" sz="1600" dirty="0">
                <a:solidFill>
                  <a:schemeClr val="bg1"/>
                </a:solidFill>
                <a:latin typeface="Consolas" panose="020B0609020204030204" pitchFamily="49" charset="0"/>
              </a:rPr>
              <a:t> </a:t>
            </a:r>
            <a:r>
              <a:rPr lang="en-US" sz="1600" dirty="0" err="1">
                <a:solidFill>
                  <a:schemeClr val="accent5"/>
                </a:solidFill>
                <a:latin typeface="Consolas" panose="020B0609020204030204" pitchFamily="49" charset="0"/>
              </a:rPr>
              <a:t>retval</a:t>
            </a:r>
            <a:r>
              <a:rPr lang="en-US" sz="1600" dirty="0">
                <a:solidFill>
                  <a:schemeClr val="bg1"/>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a:t>
            </a:r>
          </a:p>
        </p:txBody>
      </p:sp>
      <p:sp>
        <p:nvSpPr>
          <p:cNvPr id="4" name="Content Placeholder 3">
            <a:extLst>
              <a:ext uri="{FF2B5EF4-FFF2-40B4-BE49-F238E27FC236}">
                <a16:creationId xmlns:a16="http://schemas.microsoft.com/office/drawing/2014/main" id="{7BE0FCC1-4110-E98F-9558-50D09BE88AC6}"/>
              </a:ext>
            </a:extLst>
          </p:cNvPr>
          <p:cNvSpPr>
            <a:spLocks noGrp="1"/>
          </p:cNvSpPr>
          <p:nvPr>
            <p:ph sz="half" idx="2"/>
          </p:nvPr>
        </p:nvSpPr>
        <p:spPr/>
        <p:txBody>
          <a:bodyPr>
            <a:normAutofit/>
          </a:bodyPr>
          <a:lstStyle/>
          <a:p>
            <a:pPr marL="0" indent="0">
              <a:buNone/>
            </a:pPr>
            <a:r>
              <a:rPr lang="en-US" sz="1600" dirty="0">
                <a:solidFill>
                  <a:srgbClr val="9966FF"/>
                </a:solidFill>
                <a:latin typeface="Consolas" panose="020B0609020204030204" pitchFamily="49" charset="0"/>
              </a:rPr>
              <a:t>function</a:t>
            </a:r>
            <a:r>
              <a:rPr lang="en-US" sz="1600" dirty="0">
                <a:solidFill>
                  <a:schemeClr val="bg1"/>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FormatValue</a:t>
            </a:r>
            <a:r>
              <a:rPr lang="en-US" sz="1600" dirty="0">
                <a:solidFill>
                  <a:schemeClr val="bg1"/>
                </a:solidFill>
                <a:latin typeface="Consolas" panose="020B0609020204030204" pitchFamily="49" charset="0"/>
              </a:rPr>
              <a:t>(</a:t>
            </a:r>
            <a:r>
              <a:rPr lang="en-US" sz="1600" dirty="0">
                <a:solidFill>
                  <a:schemeClr val="accent4">
                    <a:lumMod val="60000"/>
                    <a:lumOff val="40000"/>
                  </a:schemeClr>
                </a:solidFill>
                <a:latin typeface="Consolas" panose="020B0609020204030204" pitchFamily="49" charset="0"/>
              </a:rPr>
              <a:t>value</a:t>
            </a:r>
            <a:r>
              <a:rPr lang="en-US" sz="1600" dirty="0">
                <a:solidFill>
                  <a:schemeClr val="bg1"/>
                </a:solidFill>
                <a:latin typeface="Consolas" panose="020B0609020204030204" pitchFamily="49" charset="0"/>
              </a:rPr>
              <a:t>) {</a:t>
            </a:r>
          </a:p>
          <a:p>
            <a:pPr marL="0" indent="0">
              <a:buNone/>
            </a:pP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return</a:t>
            </a:r>
            <a:r>
              <a:rPr lang="en-US" sz="1600" dirty="0">
                <a:solidFill>
                  <a:schemeClr val="bg1"/>
                </a:solidFill>
                <a:latin typeface="Consolas" panose="020B0609020204030204" pitchFamily="49" charset="0"/>
              </a:rPr>
              <a:t> </a:t>
            </a:r>
            <a:r>
              <a:rPr lang="en-US" sz="1600" dirty="0">
                <a:solidFill>
                  <a:schemeClr val="accent2">
                    <a:lumMod val="75000"/>
                  </a:schemeClr>
                </a:solidFill>
                <a:latin typeface="Consolas" panose="020B0609020204030204" pitchFamily="49" charset="0"/>
              </a:rPr>
              <a:t>`Value is: ${</a:t>
            </a:r>
            <a:r>
              <a:rPr lang="en-US" sz="1600" dirty="0">
                <a:solidFill>
                  <a:schemeClr val="accent5"/>
                </a:solidFill>
                <a:latin typeface="Consolas" panose="020B0609020204030204" pitchFamily="49" charset="0"/>
              </a:rPr>
              <a:t>value</a:t>
            </a:r>
            <a:r>
              <a:rPr lang="en-US" sz="1600" dirty="0">
                <a:solidFill>
                  <a:schemeClr val="accent2">
                    <a:lumMod val="75000"/>
                  </a:schemeClr>
                </a:solidFill>
                <a:latin typeface="Consolas" panose="020B0609020204030204" pitchFamily="49" charset="0"/>
              </a:rPr>
              <a:t>}`</a:t>
            </a:r>
            <a:r>
              <a:rPr lang="en-US" sz="1600" dirty="0">
                <a:solidFill>
                  <a:schemeClr val="bg1"/>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a:t>
            </a:r>
          </a:p>
          <a:p>
            <a:pPr marL="0" indent="0">
              <a:buNone/>
            </a:pPr>
            <a:endParaRPr lang="en-US" sz="1600" dirty="0">
              <a:solidFill>
                <a:schemeClr val="bg1"/>
              </a:solidFill>
              <a:latin typeface="Consolas" panose="020B0609020204030204" pitchFamily="49" charset="0"/>
            </a:endParaRPr>
          </a:p>
          <a:p>
            <a:pPr marL="0" indent="0">
              <a:buNone/>
            </a:pPr>
            <a:r>
              <a:rPr lang="en-US" sz="1600" dirty="0">
                <a:solidFill>
                  <a:schemeClr val="bg1"/>
                </a:solidFill>
                <a:latin typeface="Consolas" panose="020B0609020204030204" pitchFamily="49" charset="0"/>
              </a:rPr>
              <a:t>console.</a:t>
            </a:r>
            <a:r>
              <a:rPr lang="en-US" sz="1600" dirty="0">
                <a:solidFill>
                  <a:schemeClr val="accent6">
                    <a:lumMod val="60000"/>
                    <a:lumOff val="40000"/>
                  </a:schemeClr>
                </a:solidFill>
                <a:latin typeface="Consolas" panose="020B0609020204030204" pitchFamily="49" charset="0"/>
              </a:rPr>
              <a:t>log</a:t>
            </a:r>
            <a:r>
              <a:rPr lang="en-US" sz="1600" dirty="0">
                <a:solidFill>
                  <a:schemeClr val="bg1"/>
                </a:solidFill>
                <a:latin typeface="Consolas" panose="020B0609020204030204" pitchFamily="49" charset="0"/>
              </a:rPr>
              <a:t>(Find([</a:t>
            </a:r>
            <a:r>
              <a:rPr lang="en-US" sz="1600" dirty="0">
                <a:solidFill>
                  <a:schemeClr val="accent4">
                    <a:lumMod val="20000"/>
                    <a:lumOff val="80000"/>
                  </a:schemeClr>
                </a:solidFill>
                <a:latin typeface="Consolas" panose="020B0609020204030204" pitchFamily="49" charset="0"/>
              </a:rPr>
              <a:t>"</a:t>
            </a:r>
            <a:r>
              <a:rPr lang="en-US" sz="1600" dirty="0" err="1">
                <a:solidFill>
                  <a:schemeClr val="accent4">
                    <a:lumMod val="20000"/>
                    <a:lumOff val="80000"/>
                  </a:schemeClr>
                </a:solidFill>
                <a:latin typeface="Consolas" panose="020B0609020204030204" pitchFamily="49" charset="0"/>
              </a:rPr>
              <a:t>muh</a:t>
            </a:r>
            <a:r>
              <a:rPr lang="en-US" sz="1600" dirty="0">
                <a:solidFill>
                  <a:schemeClr val="accent4">
                    <a:lumMod val="20000"/>
                    <a:lumOff val="80000"/>
                  </a:schemeClr>
                </a:solidFill>
                <a:latin typeface="Consolas" panose="020B0609020204030204" pitchFamily="49" charset="0"/>
              </a:rPr>
              <a:t>"</a:t>
            </a:r>
            <a:r>
              <a:rPr lang="en-US" sz="1600" dirty="0">
                <a:solidFill>
                  <a:schemeClr val="bg1"/>
                </a:solidFill>
                <a:latin typeface="Consolas" panose="020B0609020204030204" pitchFamily="49" charset="0"/>
              </a:rPr>
              <a:t>, </a:t>
            </a:r>
            <a:r>
              <a:rPr lang="en-US" sz="1600" dirty="0">
                <a:solidFill>
                  <a:schemeClr val="accent4">
                    <a:lumMod val="20000"/>
                    <a:lumOff val="80000"/>
                  </a:schemeClr>
                </a:solidFill>
                <a:latin typeface="Consolas" panose="020B0609020204030204" pitchFamily="49" charset="0"/>
              </a:rPr>
              <a:t>"</a:t>
            </a:r>
            <a:r>
              <a:rPr lang="en-US" sz="1600" dirty="0" err="1">
                <a:solidFill>
                  <a:schemeClr val="accent4">
                    <a:lumMod val="20000"/>
                    <a:lumOff val="80000"/>
                  </a:schemeClr>
                </a:solidFill>
                <a:latin typeface="Consolas" panose="020B0609020204030204" pitchFamily="49" charset="0"/>
              </a:rPr>
              <a:t>buh</a:t>
            </a:r>
            <a:r>
              <a:rPr lang="en-US" sz="1600" dirty="0">
                <a:solidFill>
                  <a:schemeClr val="accent4">
                    <a:lumMod val="20000"/>
                    <a:lumOff val="80000"/>
                  </a:schemeClr>
                </a:solidFill>
                <a:latin typeface="Consolas" panose="020B0609020204030204" pitchFamily="49" charset="0"/>
              </a:rPr>
              <a:t>"</a:t>
            </a:r>
            <a:r>
              <a:rPr lang="en-US" sz="1600" dirty="0">
                <a:solidFill>
                  <a:schemeClr val="bg1"/>
                </a:solidFill>
                <a:latin typeface="Consolas" panose="020B0609020204030204" pitchFamily="49" charset="0"/>
              </a:rPr>
              <a:t>, </a:t>
            </a:r>
            <a:r>
              <a:rPr lang="en-US" sz="1600" dirty="0">
                <a:solidFill>
                  <a:schemeClr val="accent4">
                    <a:lumMod val="20000"/>
                    <a:lumOff val="80000"/>
                  </a:schemeClr>
                </a:solidFill>
                <a:latin typeface="Consolas" panose="020B0609020204030204" pitchFamily="49" charset="0"/>
              </a:rPr>
              <a:t>"</a:t>
            </a:r>
            <a:r>
              <a:rPr lang="en-US" sz="1600" dirty="0" err="1">
                <a:solidFill>
                  <a:schemeClr val="accent4">
                    <a:lumMod val="20000"/>
                    <a:lumOff val="80000"/>
                  </a:schemeClr>
                </a:solidFill>
                <a:latin typeface="Consolas" panose="020B0609020204030204" pitchFamily="49" charset="0"/>
              </a:rPr>
              <a:t>wuh</a:t>
            </a:r>
            <a:r>
              <a:rPr lang="en-US" sz="1600" dirty="0">
                <a:solidFill>
                  <a:schemeClr val="accent4">
                    <a:lumMod val="20000"/>
                    <a:lumOff val="80000"/>
                  </a:schemeClr>
                </a:solidFill>
                <a:latin typeface="Consolas" panose="020B0609020204030204" pitchFamily="49" charset="0"/>
              </a:rPr>
              <a:t>"</a:t>
            </a:r>
            <a:r>
              <a:rPr lang="en-US" sz="1600" dirty="0">
                <a:solidFill>
                  <a:schemeClr val="bg1"/>
                </a:solidFill>
                <a:latin typeface="Consolas" panose="020B0609020204030204" pitchFamily="49" charset="0"/>
              </a:rPr>
              <a:t>]));</a:t>
            </a:r>
          </a:p>
          <a:p>
            <a:pPr marL="0" indent="0">
              <a:buNone/>
            </a:pPr>
            <a:r>
              <a:rPr lang="en-US" sz="1600" dirty="0">
                <a:solidFill>
                  <a:srgbClr val="009999"/>
                </a:solidFill>
                <a:latin typeface="Consolas" panose="020B0609020204030204" pitchFamily="49" charset="0"/>
              </a:rPr>
              <a:t>// "</a:t>
            </a:r>
            <a:r>
              <a:rPr lang="en-US" sz="1600" dirty="0" err="1">
                <a:solidFill>
                  <a:srgbClr val="009999"/>
                </a:solidFill>
                <a:latin typeface="Consolas" panose="020B0609020204030204" pitchFamily="49" charset="0"/>
              </a:rPr>
              <a:t>wuh</a:t>
            </a:r>
            <a:r>
              <a:rPr lang="en-US" sz="1600" dirty="0">
                <a:solidFill>
                  <a:srgbClr val="009999"/>
                </a:solidFill>
                <a:latin typeface="Consolas" panose="020B0609020204030204" pitchFamily="49" charset="0"/>
              </a:rPr>
              <a:t>"</a:t>
            </a:r>
          </a:p>
          <a:p>
            <a:pPr marL="0" indent="0">
              <a:buNone/>
            </a:pPr>
            <a:r>
              <a:rPr lang="en-US" sz="1600" dirty="0">
                <a:solidFill>
                  <a:schemeClr val="bg1"/>
                </a:solidFill>
                <a:latin typeface="Consolas" panose="020B0609020204030204" pitchFamily="49" charset="0"/>
              </a:rPr>
              <a:t>console.</a:t>
            </a:r>
            <a:r>
              <a:rPr lang="en-US" sz="1600" dirty="0">
                <a:solidFill>
                  <a:schemeClr val="accent6">
                    <a:lumMod val="40000"/>
                    <a:lumOff val="60000"/>
                  </a:schemeClr>
                </a:solidFill>
                <a:latin typeface="Consolas" panose="020B0609020204030204" pitchFamily="49" charset="0"/>
              </a:rPr>
              <a:t>log</a:t>
            </a:r>
            <a:r>
              <a:rPr lang="en-US" sz="1600" dirty="0">
                <a:solidFill>
                  <a:schemeClr val="bg1"/>
                </a:solidFill>
                <a:latin typeface="Consolas" panose="020B0609020204030204" pitchFamily="49" charset="0"/>
              </a:rPr>
              <a:t>(Find([</a:t>
            </a:r>
            <a:r>
              <a:rPr lang="en-US" sz="1600" dirty="0">
                <a:solidFill>
                  <a:schemeClr val="accent4">
                    <a:lumMod val="20000"/>
                    <a:lumOff val="80000"/>
                  </a:schemeClr>
                </a:solidFill>
                <a:latin typeface="Consolas" panose="020B0609020204030204" pitchFamily="49" charset="0"/>
              </a:rPr>
              <a:t>"duh"</a:t>
            </a:r>
            <a:r>
              <a:rPr lang="en-US" sz="1600" dirty="0">
                <a:solidFill>
                  <a:schemeClr val="bg1"/>
                </a:solidFill>
                <a:latin typeface="Consolas" panose="020B0609020204030204" pitchFamily="49" charset="0"/>
              </a:rPr>
              <a:t>, </a:t>
            </a:r>
            <a:r>
              <a:rPr lang="en-US" sz="1600" dirty="0">
                <a:solidFill>
                  <a:srgbClr val="9966FF"/>
                </a:solidFill>
                <a:latin typeface="Consolas" panose="020B0609020204030204" pitchFamily="49" charset="0"/>
              </a:rPr>
              <a:t>null</a:t>
            </a:r>
            <a:r>
              <a:rPr lang="en-US" sz="1600" dirty="0">
                <a:solidFill>
                  <a:schemeClr val="bg1"/>
                </a:solidFill>
                <a:latin typeface="Consolas" panose="020B0609020204030204" pitchFamily="49" charset="0"/>
              </a:rPr>
              <a:t>,</a:t>
            </a:r>
            <a:r>
              <a:rPr lang="en-US" sz="1600" dirty="0">
                <a:solidFill>
                  <a:srgbClr val="9966FF"/>
                </a:solidFill>
                <a:latin typeface="Consolas" panose="020B0609020204030204" pitchFamily="49" charset="0"/>
              </a:rPr>
              <a:t> </a:t>
            </a:r>
            <a:r>
              <a:rPr lang="en-US" sz="1600" dirty="0">
                <a:solidFill>
                  <a:schemeClr val="accent4">
                    <a:lumMod val="20000"/>
                    <a:lumOff val="80000"/>
                  </a:schemeClr>
                </a:solidFill>
                <a:latin typeface="Consolas" panose="020B0609020204030204" pitchFamily="49" charset="0"/>
              </a:rPr>
              <a:t>"</a:t>
            </a:r>
            <a:r>
              <a:rPr lang="en-US" sz="1600" dirty="0" err="1">
                <a:solidFill>
                  <a:schemeClr val="accent4">
                    <a:lumMod val="20000"/>
                    <a:lumOff val="80000"/>
                  </a:schemeClr>
                </a:solidFill>
                <a:latin typeface="Consolas" panose="020B0609020204030204" pitchFamily="49" charset="0"/>
              </a:rPr>
              <a:t>guh</a:t>
            </a:r>
            <a:r>
              <a:rPr lang="en-US" sz="1600" dirty="0">
                <a:solidFill>
                  <a:schemeClr val="accent4">
                    <a:lumMod val="20000"/>
                    <a:lumOff val="80000"/>
                  </a:schemeClr>
                </a:solidFill>
                <a:latin typeface="Consolas" panose="020B0609020204030204" pitchFamily="49" charset="0"/>
              </a:rPr>
              <a:t>"</a:t>
            </a:r>
            <a:r>
              <a:rPr lang="en-US" sz="1600" dirty="0">
                <a:solidFill>
                  <a:schemeClr val="bg1"/>
                </a:solidFill>
                <a:latin typeface="Consolas" panose="020B0609020204030204" pitchFamily="49" charset="0"/>
              </a:rPr>
              <a:t>]));</a:t>
            </a:r>
          </a:p>
          <a:p>
            <a:pPr marL="0" indent="0">
              <a:buNone/>
            </a:pPr>
            <a:r>
              <a:rPr lang="en-US" sz="1600" dirty="0">
                <a:solidFill>
                  <a:srgbClr val="009999"/>
                </a:solidFill>
                <a:latin typeface="Consolas" panose="020B0609020204030204" pitchFamily="49" charset="0"/>
              </a:rPr>
              <a:t>// "duh"</a:t>
            </a:r>
          </a:p>
          <a:p>
            <a:pPr marL="0" indent="0">
              <a:buNone/>
            </a:pPr>
            <a:r>
              <a:rPr lang="en-US" sz="1600" dirty="0">
                <a:solidFill>
                  <a:schemeClr val="bg1"/>
                </a:solidFill>
                <a:latin typeface="Consolas" panose="020B0609020204030204" pitchFamily="49" charset="0"/>
              </a:rPr>
              <a:t>console.</a:t>
            </a:r>
            <a:r>
              <a:rPr lang="en-US" sz="1600" dirty="0">
                <a:solidFill>
                  <a:schemeClr val="accent6">
                    <a:lumMod val="60000"/>
                    <a:lumOff val="40000"/>
                  </a:schemeClr>
                </a:solidFill>
                <a:latin typeface="Consolas" panose="020B0609020204030204" pitchFamily="49" charset="0"/>
              </a:rPr>
              <a:t>log</a:t>
            </a:r>
            <a:r>
              <a:rPr lang="en-US" sz="1600" dirty="0">
                <a:solidFill>
                  <a:schemeClr val="bg1"/>
                </a:solidFill>
                <a:latin typeface="Consolas" panose="020B0609020204030204" pitchFamily="49" charset="0"/>
              </a:rPr>
              <a:t>(Find([null, </a:t>
            </a:r>
            <a:r>
              <a:rPr lang="en-US" sz="1600" dirty="0">
                <a:solidFill>
                  <a:schemeClr val="accent4">
                    <a:lumMod val="20000"/>
                    <a:lumOff val="80000"/>
                  </a:schemeClr>
                </a:solidFill>
                <a:latin typeface="Consolas" panose="020B0609020204030204" pitchFamily="49" charset="0"/>
              </a:rPr>
              <a:t>"yuh"</a:t>
            </a:r>
            <a:r>
              <a:rPr lang="en-US" sz="1600" dirty="0">
                <a:solidFill>
                  <a:schemeClr val="bg1"/>
                </a:solidFill>
                <a:latin typeface="Consolas" panose="020B0609020204030204" pitchFamily="49" charset="0"/>
              </a:rPr>
              <a:t>]));</a:t>
            </a:r>
          </a:p>
          <a:p>
            <a:pPr marL="0" indent="0">
              <a:buNone/>
            </a:pPr>
            <a:r>
              <a:rPr lang="en-US" sz="1600" dirty="0">
                <a:solidFill>
                  <a:srgbClr val="009999"/>
                </a:solidFill>
                <a:latin typeface="Consolas" panose="020B0609020204030204" pitchFamily="49" charset="0"/>
              </a:rPr>
              <a:t>// null</a:t>
            </a:r>
          </a:p>
        </p:txBody>
      </p:sp>
      <p:pic>
        <p:nvPicPr>
          <p:cNvPr id="5" name="Graphic 4">
            <a:extLst>
              <a:ext uri="{FF2B5EF4-FFF2-40B4-BE49-F238E27FC236}">
                <a16:creationId xmlns:a16="http://schemas.microsoft.com/office/drawing/2014/main" id="{73202804-757B-6B41-3D76-2D04415E370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38884" y="5404884"/>
            <a:ext cx="1453116" cy="1453116"/>
          </a:xfrm>
          <a:prstGeom prst="rect">
            <a:avLst/>
          </a:prstGeom>
        </p:spPr>
      </p:pic>
    </p:spTree>
    <p:extLst>
      <p:ext uri="{BB962C8B-B14F-4D97-AF65-F5344CB8AC3E}">
        <p14:creationId xmlns:p14="http://schemas.microsoft.com/office/powerpoint/2010/main" val="2153039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C60A6"/>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6B4B9-2ABC-FC96-C501-A6393E78D92A}"/>
              </a:ext>
            </a:extLst>
          </p:cNvPr>
          <p:cNvSpPr>
            <a:spLocks noGrp="1"/>
          </p:cNvSpPr>
          <p:nvPr>
            <p:ph type="title"/>
          </p:nvPr>
        </p:nvSpPr>
        <p:spPr>
          <a:xfrm>
            <a:off x="838200" y="365125"/>
            <a:ext cx="10515600" cy="1325563"/>
          </a:xfrm>
        </p:spPr>
        <p:txBody>
          <a:bodyPr>
            <a:normAutofit/>
          </a:bodyPr>
          <a:lstStyle/>
          <a:p>
            <a:r>
              <a:rPr lang="en-US" dirty="0">
                <a:solidFill>
                  <a:schemeClr val="bg1"/>
                </a:solidFill>
              </a:rPr>
              <a:t>… except when you do it right</a:t>
            </a:r>
          </a:p>
        </p:txBody>
      </p:sp>
      <p:sp>
        <p:nvSpPr>
          <p:cNvPr id="3" name="Content Placeholder 2">
            <a:extLst>
              <a:ext uri="{FF2B5EF4-FFF2-40B4-BE49-F238E27FC236}">
                <a16:creationId xmlns:a16="http://schemas.microsoft.com/office/drawing/2014/main" id="{2153581B-B329-2780-366D-0AF521C0643B}"/>
              </a:ext>
            </a:extLst>
          </p:cNvPr>
          <p:cNvSpPr>
            <a:spLocks noGrp="1"/>
          </p:cNvSpPr>
          <p:nvPr>
            <p:ph idx="1"/>
          </p:nvPr>
        </p:nvSpPr>
        <p:spPr>
          <a:xfrm>
            <a:off x="838201" y="2013625"/>
            <a:ext cx="4614759" cy="4163337"/>
          </a:xfrm>
        </p:spPr>
        <p:txBody>
          <a:bodyPr>
            <a:normAutofit/>
          </a:bodyPr>
          <a:lstStyle/>
          <a:p>
            <a:r>
              <a:rPr lang="en-US" sz="2000" dirty="0">
                <a:solidFill>
                  <a:schemeClr val="bg1"/>
                </a:solidFill>
              </a:rPr>
              <a:t>Only handle ASAP or last-chance</a:t>
            </a:r>
          </a:p>
          <a:p>
            <a:r>
              <a:rPr lang="en-US" sz="2000" dirty="0">
                <a:solidFill>
                  <a:schemeClr val="bg1"/>
                </a:solidFill>
              </a:rPr>
              <a:t>Use to indicate to the program that a</a:t>
            </a:r>
            <a:br>
              <a:rPr lang="en-US" sz="2000" dirty="0">
                <a:solidFill>
                  <a:schemeClr val="bg1"/>
                </a:solidFill>
              </a:rPr>
            </a:br>
            <a:r>
              <a:rPr lang="en-US" sz="2000" dirty="0">
                <a:solidFill>
                  <a:schemeClr val="bg1"/>
                </a:solidFill>
              </a:rPr>
              <a:t>situation was</a:t>
            </a:r>
          </a:p>
          <a:p>
            <a:pPr lvl="1"/>
            <a:r>
              <a:rPr lang="en-US" sz="2000" dirty="0">
                <a:solidFill>
                  <a:schemeClr val="bg1"/>
                </a:solidFill>
              </a:rPr>
              <a:t>Unforeseen and therefore not coded</a:t>
            </a:r>
          </a:p>
          <a:p>
            <a:pPr lvl="1"/>
            <a:r>
              <a:rPr lang="en-US" sz="2000" dirty="0">
                <a:solidFill>
                  <a:schemeClr val="bg1"/>
                </a:solidFill>
              </a:rPr>
              <a:t>Foreseen, but beyond the scope of the executing code</a:t>
            </a:r>
          </a:p>
          <a:p>
            <a:endParaRPr lang="en-US" sz="2000" dirty="0">
              <a:solidFill>
                <a:schemeClr val="bg1"/>
              </a:solidFill>
            </a:endParaRPr>
          </a:p>
        </p:txBody>
      </p:sp>
      <p:pic>
        <p:nvPicPr>
          <p:cNvPr id="10" name="Picture 2" descr="A still of the characters Buggin Out, Sal and  Mookie from the movie Do the Right Thing.">
            <a:extLst>
              <a:ext uri="{FF2B5EF4-FFF2-40B4-BE49-F238E27FC236}">
                <a16:creationId xmlns:a16="http://schemas.microsoft.com/office/drawing/2014/main" id="{1DDECF91-8FC5-27CC-376C-201AC8784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
          <a:stretch/>
        </p:blipFill>
        <p:spPr bwMode="auto">
          <a:xfrm>
            <a:off x="5655289" y="1966520"/>
            <a:ext cx="5283866" cy="421044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4" name="Graphic 3">
            <a:extLst>
              <a:ext uri="{FF2B5EF4-FFF2-40B4-BE49-F238E27FC236}">
                <a16:creationId xmlns:a16="http://schemas.microsoft.com/office/drawing/2014/main" id="{5EF8351F-045D-300F-E442-AB2D636BD38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38884" y="5404884"/>
            <a:ext cx="1453116" cy="1453116"/>
          </a:xfrm>
          <a:prstGeom prst="rect">
            <a:avLst/>
          </a:prstGeom>
        </p:spPr>
      </p:pic>
    </p:spTree>
    <p:extLst>
      <p:ext uri="{BB962C8B-B14F-4D97-AF65-F5344CB8AC3E}">
        <p14:creationId xmlns:p14="http://schemas.microsoft.com/office/powerpoint/2010/main" val="731274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0" b="-150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8B9ED-E152-8178-739D-11D48A62F999}"/>
              </a:ext>
            </a:extLst>
          </p:cNvPr>
          <p:cNvSpPr>
            <a:spLocks noGrp="1"/>
          </p:cNvSpPr>
          <p:nvPr>
            <p:ph type="title"/>
          </p:nvPr>
        </p:nvSpPr>
        <p:spPr>
          <a:xfrm>
            <a:off x="5232400" y="1354819"/>
            <a:ext cx="6124576" cy="2678363"/>
          </a:xfrm>
        </p:spPr>
        <p:txBody>
          <a:bodyPr vert="horz" lIns="91440" tIns="45720" rIns="91440" bIns="45720" rtlCol="0" anchor="b">
            <a:normAutofit/>
          </a:bodyPr>
          <a:lstStyle/>
          <a:p>
            <a:pPr algn="r"/>
            <a:r>
              <a:rPr lang="en-US" sz="5000" kern="1200" dirty="0">
                <a:solidFill>
                  <a:schemeClr val="bg1"/>
                </a:solidFill>
                <a:latin typeface="+mj-lt"/>
                <a:ea typeface="+mj-ea"/>
                <a:cs typeface="+mj-cs"/>
              </a:rPr>
              <a:t>Underestimating the Impact of Objects on Memory Management</a:t>
            </a:r>
          </a:p>
        </p:txBody>
      </p:sp>
      <p:sp>
        <p:nvSpPr>
          <p:cNvPr id="3" name="Text Placeholder 2">
            <a:extLst>
              <a:ext uri="{FF2B5EF4-FFF2-40B4-BE49-F238E27FC236}">
                <a16:creationId xmlns:a16="http://schemas.microsoft.com/office/drawing/2014/main" id="{DDF2B08B-D500-9FBC-7D20-E11BE8C30991}"/>
              </a:ext>
            </a:extLst>
          </p:cNvPr>
          <p:cNvSpPr>
            <a:spLocks noGrp="1"/>
          </p:cNvSpPr>
          <p:nvPr>
            <p:ph type="body" idx="1"/>
          </p:nvPr>
        </p:nvSpPr>
        <p:spPr>
          <a:xfrm>
            <a:off x="5228702" y="4414180"/>
            <a:ext cx="6128274" cy="884538"/>
          </a:xfrm>
        </p:spPr>
        <p:txBody>
          <a:bodyPr vert="horz" lIns="91440" tIns="45720" rIns="91440" bIns="45720" rtlCol="0">
            <a:normAutofit/>
          </a:bodyPr>
          <a:lstStyle/>
          <a:p>
            <a:pPr algn="r"/>
            <a:r>
              <a:rPr lang="en-US" kern="1200">
                <a:solidFill>
                  <a:schemeClr val="bg1"/>
                </a:solidFill>
                <a:latin typeface="+mn-lt"/>
                <a:ea typeface="+mn-ea"/>
                <a:cs typeface="+mn-cs"/>
              </a:rPr>
              <a:t>Objects are a heap of trouble</a:t>
            </a:r>
          </a:p>
        </p:txBody>
      </p:sp>
      <p:sp>
        <p:nvSpPr>
          <p:cNvPr id="10" name="Freeform: Shape 9">
            <a:extLst>
              <a:ext uri="{FF2B5EF4-FFF2-40B4-BE49-F238E27FC236}">
                <a16:creationId xmlns:a16="http://schemas.microsoft.com/office/drawing/2014/main" id="{E253338B-EC15-4112-B0AA-4135021E9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431899EE-49A4-469F-BDB5-0A178C5510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3" name="Freeform: Shape 12">
              <a:extLst>
                <a:ext uri="{FF2B5EF4-FFF2-40B4-BE49-F238E27FC236}">
                  <a16:creationId xmlns:a16="http://schemas.microsoft.com/office/drawing/2014/main" id="{463E0550-0AFD-458E-A821-787F4CB6F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BC5702A-BA45-4A2C-99DC-525993A9C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Graphic 4" descr="Gavel outline">
            <a:extLst>
              <a:ext uri="{FF2B5EF4-FFF2-40B4-BE49-F238E27FC236}">
                <a16:creationId xmlns:a16="http://schemas.microsoft.com/office/drawing/2014/main" id="{CEBE6356-65E9-7AE0-AF82-6F0A62C094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277600" y="5943600"/>
            <a:ext cx="914400" cy="914400"/>
          </a:xfrm>
          <a:prstGeom prst="rect">
            <a:avLst/>
          </a:prstGeom>
        </p:spPr>
      </p:pic>
    </p:spTree>
    <p:extLst>
      <p:ext uri="{BB962C8B-B14F-4D97-AF65-F5344CB8AC3E}">
        <p14:creationId xmlns:p14="http://schemas.microsoft.com/office/powerpoint/2010/main" val="2800909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a:extLst>
              <a:ext uri="{FF2B5EF4-FFF2-40B4-BE49-F238E27FC236}">
                <a16:creationId xmlns:a16="http://schemas.microsoft.com/office/drawing/2014/main" id="{FA6C8CDB-CF50-4791-0FC4-AC983A353984}"/>
              </a:ext>
            </a:extLst>
          </p:cNvPr>
          <p:cNvSpPr>
            <a:spLocks noGrp="1"/>
          </p:cNvSpPr>
          <p:nvPr>
            <p:ph type="title"/>
          </p:nvPr>
        </p:nvSpPr>
        <p:spPr>
          <a:xfrm>
            <a:off x="838200" y="448721"/>
            <a:ext cx="4707671" cy="1225650"/>
          </a:xfrm>
        </p:spPr>
        <p:txBody>
          <a:bodyPr anchor="b">
            <a:normAutofit/>
          </a:bodyPr>
          <a:lstStyle/>
          <a:p>
            <a:r>
              <a:rPr lang="en-US" sz="3800" dirty="0">
                <a:solidFill>
                  <a:schemeClr val="bg1"/>
                </a:solidFill>
              </a:rPr>
              <a:t>Objection, hearsay</a:t>
            </a:r>
          </a:p>
        </p:txBody>
      </p:sp>
      <p:cxnSp>
        <p:nvCxnSpPr>
          <p:cNvPr id="35" name="Straight Connector 2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8CCE79B-D494-B736-8506-FAC827A06EFD}"/>
              </a:ext>
            </a:extLst>
          </p:cNvPr>
          <p:cNvSpPr>
            <a:spLocks noGrp="1"/>
          </p:cNvSpPr>
          <p:nvPr>
            <p:ph idx="1"/>
          </p:nvPr>
        </p:nvSpPr>
        <p:spPr>
          <a:xfrm>
            <a:off x="897769" y="1909192"/>
            <a:ext cx="4586513" cy="3647710"/>
          </a:xfrm>
        </p:spPr>
        <p:txBody>
          <a:bodyPr>
            <a:normAutofit fontScale="77500" lnSpcReduction="20000"/>
          </a:bodyPr>
          <a:lstStyle/>
          <a:p>
            <a:r>
              <a:rPr lang="en-US" sz="2000" dirty="0">
                <a:solidFill>
                  <a:schemeClr val="bg1"/>
                </a:solidFill>
              </a:rPr>
              <a:t>Everything is an object – Java 1996</a:t>
            </a:r>
          </a:p>
          <a:p>
            <a:r>
              <a:rPr lang="en-US" sz="2000" dirty="0">
                <a:solidFill>
                  <a:schemeClr val="bg1"/>
                </a:solidFill>
              </a:rPr>
              <a:t>Object-oriented programming offers a sustainable way to write spaghetti code. It lets you accrete programs as a series of patches. – Paul Graham 2004</a:t>
            </a:r>
          </a:p>
          <a:p>
            <a:r>
              <a:rPr lang="en-US" sz="2000" dirty="0">
                <a:solidFill>
                  <a:schemeClr val="bg1"/>
                </a:solidFill>
              </a:rPr>
              <a:t>Actually, I made up the term "object-oriented", and I can tell you I did not have C++ in mind. – Alan Kay 1997</a:t>
            </a:r>
          </a:p>
          <a:p>
            <a:r>
              <a:rPr lang="en-US" sz="2000" dirty="0">
                <a:solidFill>
                  <a:schemeClr val="bg1"/>
                </a:solidFill>
              </a:rPr>
              <a:t>Fowler’s law is invoked when you have a penetrating insight into object-oriented programming.</a:t>
            </a:r>
            <a:br>
              <a:rPr lang="en-US" sz="2000" dirty="0">
                <a:solidFill>
                  <a:schemeClr val="bg1"/>
                </a:solidFill>
              </a:rPr>
            </a:br>
            <a:br>
              <a:rPr lang="en-US" sz="2000" dirty="0">
                <a:solidFill>
                  <a:schemeClr val="bg1"/>
                </a:solidFill>
              </a:rPr>
            </a:br>
            <a:r>
              <a:rPr lang="en-US" sz="2000" dirty="0">
                <a:solidFill>
                  <a:schemeClr val="bg1"/>
                </a:solidFill>
              </a:rPr>
              <a:t>If the quality of your insight is very high, you </a:t>
            </a:r>
            <a:r>
              <a:rPr lang="en-US" sz="2000" dirty="0" err="1">
                <a:solidFill>
                  <a:schemeClr val="bg1"/>
                </a:solidFill>
              </a:rPr>
              <a:t>realise</a:t>
            </a:r>
            <a:r>
              <a:rPr lang="en-US" sz="2000" dirty="0">
                <a:solidFill>
                  <a:schemeClr val="bg1"/>
                </a:solidFill>
              </a:rPr>
              <a:t> (</a:t>
            </a:r>
            <a:r>
              <a:rPr lang="en-US" sz="2000" i="1" dirty="0">
                <a:solidFill>
                  <a:schemeClr val="bg1"/>
                </a:solidFill>
              </a:rPr>
              <a:t>sic</a:t>
            </a:r>
            <a:r>
              <a:rPr lang="en-US" sz="2000" dirty="0">
                <a:solidFill>
                  <a:schemeClr val="bg1"/>
                </a:solidFill>
              </a:rPr>
              <a:t>) that Martin Fowler published the idea only five years ago. If the idea is poor, you </a:t>
            </a:r>
            <a:r>
              <a:rPr lang="en-US" sz="2000" dirty="0" err="1">
                <a:solidFill>
                  <a:schemeClr val="bg1"/>
                </a:solidFill>
              </a:rPr>
              <a:t>realise</a:t>
            </a:r>
            <a:r>
              <a:rPr lang="en-US" sz="2000" dirty="0">
                <a:solidFill>
                  <a:schemeClr val="bg1"/>
                </a:solidFill>
              </a:rPr>
              <a:t> (</a:t>
            </a:r>
            <a:r>
              <a:rPr lang="en-US" sz="2000" i="1" dirty="0">
                <a:solidFill>
                  <a:schemeClr val="bg1"/>
                </a:solidFill>
              </a:rPr>
              <a:t>sic</a:t>
            </a:r>
            <a:r>
              <a:rPr lang="en-US" sz="2000" dirty="0">
                <a:solidFill>
                  <a:schemeClr val="bg1"/>
                </a:solidFill>
              </a:rPr>
              <a:t>) that he published your idea more than 10 years ago… to demonstrate how many people still don’t get it. – </a:t>
            </a:r>
            <a:r>
              <a:rPr lang="en-US" sz="2000" dirty="0" err="1">
                <a:solidFill>
                  <a:schemeClr val="bg1"/>
                </a:solidFill>
              </a:rPr>
              <a:t>nomorehacks</a:t>
            </a:r>
            <a:r>
              <a:rPr lang="en-US" sz="2000" dirty="0">
                <a:solidFill>
                  <a:schemeClr val="bg1"/>
                </a:solidFill>
              </a:rPr>
              <a:t> 2009</a:t>
            </a:r>
          </a:p>
          <a:p>
            <a:pPr marL="0" indent="0">
              <a:buNone/>
            </a:pPr>
            <a:endParaRPr lang="en-US" sz="2000" dirty="0">
              <a:solidFill>
                <a:schemeClr val="bg1"/>
              </a:solidFill>
            </a:endParaRPr>
          </a:p>
        </p:txBody>
      </p:sp>
      <p:cxnSp>
        <p:nvCxnSpPr>
          <p:cNvPr id="36" name="Straight Connector 3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Business woman arms crossed">
            <a:extLst>
              <a:ext uri="{FF2B5EF4-FFF2-40B4-BE49-F238E27FC236}">
                <a16:creationId xmlns:a16="http://schemas.microsoft.com/office/drawing/2014/main" id="{776A4D32-4BBF-F6EC-A4AB-6321A5653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875" y="553753"/>
            <a:ext cx="1686385" cy="6304247"/>
          </a:xfrm>
          <a:prstGeom prst="rect">
            <a:avLst/>
          </a:prstGeom>
        </p:spPr>
      </p:pic>
      <p:pic>
        <p:nvPicPr>
          <p:cNvPr id="13" name="Graphic 12" descr="Gavel outline">
            <a:extLst>
              <a:ext uri="{FF2B5EF4-FFF2-40B4-BE49-F238E27FC236}">
                <a16:creationId xmlns:a16="http://schemas.microsoft.com/office/drawing/2014/main" id="{6A8059F4-9044-BE9F-6C10-18CF077F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277600" y="5943600"/>
            <a:ext cx="914400" cy="914400"/>
          </a:xfrm>
          <a:prstGeom prst="rect">
            <a:avLst/>
          </a:prstGeom>
        </p:spPr>
      </p:pic>
    </p:spTree>
    <p:extLst>
      <p:ext uri="{BB962C8B-B14F-4D97-AF65-F5344CB8AC3E}">
        <p14:creationId xmlns:p14="http://schemas.microsoft.com/office/powerpoint/2010/main" val="355414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B04D3103-4B4F-5C94-1903-5643FD641E24}"/>
              </a:ext>
            </a:extLst>
          </p:cNvPr>
          <p:cNvSpPr>
            <a:spLocks noGrp="1"/>
          </p:cNvSpPr>
          <p:nvPr>
            <p:ph type="ctrTitle"/>
          </p:nvPr>
        </p:nvSpPr>
        <p:spPr>
          <a:xfrm>
            <a:off x="838199" y="1120676"/>
            <a:ext cx="7021513" cy="2308324"/>
          </a:xfrm>
        </p:spPr>
        <p:txBody>
          <a:bodyPr>
            <a:normAutofit/>
          </a:bodyPr>
          <a:lstStyle/>
          <a:p>
            <a:pPr algn="l"/>
            <a:r>
              <a:rPr lang="en-US" sz="7200" dirty="0">
                <a:solidFill>
                  <a:schemeClr val="bg1"/>
                </a:solidFill>
              </a:rPr>
              <a:t>Ignoring Nulls</a:t>
            </a:r>
          </a:p>
        </p:txBody>
      </p:sp>
      <p:sp>
        <p:nvSpPr>
          <p:cNvPr id="3" name="Subtitle 2">
            <a:extLst>
              <a:ext uri="{FF2B5EF4-FFF2-40B4-BE49-F238E27FC236}">
                <a16:creationId xmlns:a16="http://schemas.microsoft.com/office/drawing/2014/main" id="{492A65B6-F026-8AFD-571B-C9C32EA3A538}"/>
              </a:ext>
            </a:extLst>
          </p:cNvPr>
          <p:cNvSpPr>
            <a:spLocks noGrp="1"/>
          </p:cNvSpPr>
          <p:nvPr>
            <p:ph type="subTitle" idx="1"/>
          </p:nvPr>
        </p:nvSpPr>
        <p:spPr>
          <a:xfrm>
            <a:off x="835024" y="3809999"/>
            <a:ext cx="7025753" cy="1012778"/>
          </a:xfrm>
        </p:spPr>
        <p:txBody>
          <a:bodyPr>
            <a:normAutofit/>
          </a:bodyPr>
          <a:lstStyle/>
          <a:p>
            <a:pPr algn="l"/>
            <a:r>
              <a:rPr lang="en-US" sz="1500" dirty="0">
                <a:solidFill>
                  <a:schemeClr val="bg1"/>
                </a:solidFill>
              </a:rPr>
              <a:t>And Five Other Horrible Things Most Developers Do</a:t>
            </a:r>
          </a:p>
          <a:p>
            <a:pPr algn="l"/>
            <a:r>
              <a:rPr lang="en-US" sz="1500" dirty="0">
                <a:solidFill>
                  <a:schemeClr val="bg1"/>
                </a:solidFill>
              </a:rPr>
              <a:t>AKA</a:t>
            </a:r>
          </a:p>
          <a:p>
            <a:pPr algn="l"/>
            <a:r>
              <a:rPr lang="en-US" sz="1500" dirty="0">
                <a:solidFill>
                  <a:schemeClr val="bg1"/>
                </a:solidFill>
              </a:rPr>
              <a:t>The Seven Deadly Sins of Programming</a:t>
            </a:r>
          </a:p>
        </p:txBody>
      </p:sp>
    </p:spTree>
    <p:extLst>
      <p:ext uri="{BB962C8B-B14F-4D97-AF65-F5344CB8AC3E}">
        <p14:creationId xmlns:p14="http://schemas.microsoft.com/office/powerpoint/2010/main" val="333278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3F778A8-F696-5E88-05C7-36D1F1B4260C}"/>
              </a:ext>
            </a:extLst>
          </p:cNvPr>
          <p:cNvSpPr>
            <a:spLocks noGrp="1"/>
          </p:cNvSpPr>
          <p:nvPr>
            <p:ph type="title"/>
          </p:nvPr>
        </p:nvSpPr>
        <p:spPr>
          <a:xfrm>
            <a:off x="838200" y="448721"/>
            <a:ext cx="4707671" cy="1225650"/>
          </a:xfrm>
        </p:spPr>
        <p:txBody>
          <a:bodyPr anchor="b">
            <a:normAutofit/>
          </a:bodyPr>
          <a:lstStyle/>
          <a:p>
            <a:r>
              <a:rPr lang="en-US" sz="3800" dirty="0">
                <a:solidFill>
                  <a:schemeClr val="bg1"/>
                </a:solidFill>
              </a:rPr>
              <a:t>Objection, irrelevant</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FEE05E-F5D7-DE95-65CE-059790805FD4}"/>
              </a:ext>
            </a:extLst>
          </p:cNvPr>
          <p:cNvSpPr>
            <a:spLocks noGrp="1"/>
          </p:cNvSpPr>
          <p:nvPr>
            <p:ph idx="1"/>
          </p:nvPr>
        </p:nvSpPr>
        <p:spPr>
          <a:xfrm>
            <a:off x="897769" y="1909192"/>
            <a:ext cx="4586513" cy="3647710"/>
          </a:xfrm>
        </p:spPr>
        <p:txBody>
          <a:bodyPr>
            <a:normAutofit/>
          </a:bodyPr>
          <a:lstStyle/>
          <a:p>
            <a:r>
              <a:rPr lang="en-US" sz="2000">
                <a:solidFill>
                  <a:schemeClr val="bg1"/>
                </a:solidFill>
              </a:rPr>
              <a:t>In languages where this is an issue, your use case may not demand optimization</a:t>
            </a:r>
          </a:p>
          <a:p>
            <a:r>
              <a:rPr lang="en-US" sz="2000" i="1">
                <a:solidFill>
                  <a:schemeClr val="bg1"/>
                </a:solidFill>
              </a:rPr>
              <a:t>Some</a:t>
            </a:r>
            <a:r>
              <a:rPr lang="en-US" sz="2000">
                <a:solidFill>
                  <a:schemeClr val="bg1"/>
                </a:solidFill>
              </a:rPr>
              <a:t> languages are evolving to move more state bags to the stack. Use with caution</a:t>
            </a:r>
          </a:p>
          <a:p>
            <a:r>
              <a:rPr lang="en-US" sz="2000">
                <a:solidFill>
                  <a:schemeClr val="bg1"/>
                </a:solidFill>
              </a:rPr>
              <a:t>If you’re not sure, side with simplicity, plan a load test, and let the profiler tell you what you need to do</a:t>
            </a: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Hand with a gavel">
            <a:extLst>
              <a:ext uri="{FF2B5EF4-FFF2-40B4-BE49-F238E27FC236}">
                <a16:creationId xmlns:a16="http://schemas.microsoft.com/office/drawing/2014/main" id="{0AF431A2-6D28-BB9C-67A5-6E159DD004C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25453" y="1835278"/>
            <a:ext cx="5666547" cy="3187444"/>
          </a:xfrm>
          <a:prstGeom prst="rect">
            <a:avLst/>
          </a:prstGeom>
        </p:spPr>
      </p:pic>
      <p:pic>
        <p:nvPicPr>
          <p:cNvPr id="4" name="Graphic 3" descr="Gavel outline">
            <a:extLst>
              <a:ext uri="{FF2B5EF4-FFF2-40B4-BE49-F238E27FC236}">
                <a16:creationId xmlns:a16="http://schemas.microsoft.com/office/drawing/2014/main" id="{F889AFED-81C8-02EB-AA0F-488D797F75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214497" y="5886004"/>
            <a:ext cx="914400" cy="914400"/>
          </a:xfrm>
          <a:prstGeom prst="rect">
            <a:avLst/>
          </a:prstGeom>
        </p:spPr>
      </p:pic>
    </p:spTree>
    <p:extLst>
      <p:ext uri="{BB962C8B-B14F-4D97-AF65-F5344CB8AC3E}">
        <p14:creationId xmlns:p14="http://schemas.microsoft.com/office/powerpoint/2010/main" val="18930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Picking up plastic at the beach">
            <a:extLst>
              <a:ext uri="{FF2B5EF4-FFF2-40B4-BE49-F238E27FC236}">
                <a16:creationId xmlns:a16="http://schemas.microsoft.com/office/drawing/2014/main" id="{21DF6FC2-0988-AD50-B136-C7919EFBF07F}"/>
              </a:ext>
            </a:extLst>
          </p:cNvPr>
          <p:cNvPicPr>
            <a:picLocks noChangeAspect="1"/>
          </p:cNvPicPr>
          <p:nvPr/>
        </p:nvPicPr>
        <p:blipFill rotWithShape="1">
          <a:blip r:embed="rId2">
            <a:alphaModFix amt="55000"/>
            <a:extLst>
              <a:ext uri="{28A0092B-C50C-407E-A947-70E740481C1C}">
                <a14:useLocalDpi xmlns:a14="http://schemas.microsoft.com/office/drawing/2010/main" val="0"/>
              </a:ext>
            </a:extLst>
          </a:blip>
          <a:srcRect/>
          <a:stretch/>
        </p:blipFill>
        <p:spPr>
          <a:xfrm>
            <a:off x="20" y="-9107"/>
            <a:ext cx="12191980" cy="6858000"/>
          </a:xfrm>
          <a:prstGeom prst="rect">
            <a:avLst/>
          </a:prstGeom>
        </p:spPr>
      </p:pic>
      <p:sp>
        <p:nvSpPr>
          <p:cNvPr id="2" name="Title 1">
            <a:extLst>
              <a:ext uri="{FF2B5EF4-FFF2-40B4-BE49-F238E27FC236}">
                <a16:creationId xmlns:a16="http://schemas.microsoft.com/office/drawing/2014/main" id="{7CF5DBDB-0E53-B646-86F6-69FAAB3C49A8}"/>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Objection, speculative</a:t>
            </a:r>
          </a:p>
        </p:txBody>
      </p:sp>
      <p:sp>
        <p:nvSpPr>
          <p:cNvPr id="23"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3A2A2DE-D87B-45B1-5182-3010075A9832}"/>
              </a:ext>
            </a:extLst>
          </p:cNvPr>
          <p:cNvSpPr>
            <a:spLocks noGrp="1"/>
          </p:cNvSpPr>
          <p:nvPr>
            <p:ph idx="1"/>
          </p:nvPr>
        </p:nvSpPr>
        <p:spPr>
          <a:xfrm>
            <a:off x="4447308" y="591344"/>
            <a:ext cx="6906491" cy="5585619"/>
          </a:xfrm>
        </p:spPr>
        <p:txBody>
          <a:bodyPr anchor="ctr">
            <a:normAutofit/>
          </a:bodyPr>
          <a:lstStyle/>
          <a:p>
            <a:r>
              <a:rPr lang="en-US" dirty="0">
                <a:solidFill>
                  <a:srgbClr val="FFFFFF"/>
                </a:solidFill>
              </a:rPr>
              <a:t>Garbage collection is your best friend and your worst enemy!</a:t>
            </a:r>
          </a:p>
          <a:p>
            <a:r>
              <a:rPr lang="en-US" dirty="0">
                <a:solidFill>
                  <a:srgbClr val="FFFFFF"/>
                </a:solidFill>
              </a:rPr>
              <a:t>In high scale systems, memory is the long pole in </a:t>
            </a:r>
            <a:r>
              <a:rPr lang="en-US">
                <a:solidFill>
                  <a:srgbClr val="FFFFFF"/>
                </a:solidFill>
              </a:rPr>
              <a:t>the performance tent</a:t>
            </a:r>
            <a:endParaRPr lang="en-US" dirty="0">
              <a:solidFill>
                <a:srgbClr val="FFFFFF"/>
              </a:solidFill>
            </a:endParaRPr>
          </a:p>
          <a:p>
            <a:r>
              <a:rPr lang="en-US" dirty="0">
                <a:solidFill>
                  <a:srgbClr val="FFFFFF"/>
                </a:solidFill>
              </a:rPr>
              <a:t>Frequent garbage collection also taxes CPU</a:t>
            </a:r>
          </a:p>
          <a:p>
            <a:endParaRPr lang="en-US" dirty="0">
              <a:solidFill>
                <a:srgbClr val="FFFFFF"/>
              </a:solidFill>
            </a:endParaRPr>
          </a:p>
          <a:p>
            <a:endParaRPr lang="en-US" dirty="0">
              <a:solidFill>
                <a:srgbClr val="FFFFFF"/>
              </a:solidFill>
            </a:endParaRPr>
          </a:p>
        </p:txBody>
      </p:sp>
      <p:pic>
        <p:nvPicPr>
          <p:cNvPr id="8" name="Graphic 7" descr="Gavel outline">
            <a:extLst>
              <a:ext uri="{FF2B5EF4-FFF2-40B4-BE49-F238E27FC236}">
                <a16:creationId xmlns:a16="http://schemas.microsoft.com/office/drawing/2014/main" id="{47F5F115-DB5B-3F25-788C-E45CC26E5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277600" y="5943600"/>
            <a:ext cx="914400" cy="914400"/>
          </a:xfrm>
          <a:prstGeom prst="rect">
            <a:avLst/>
          </a:prstGeom>
        </p:spPr>
      </p:pic>
    </p:spTree>
    <p:extLst>
      <p:ext uri="{BB962C8B-B14F-4D97-AF65-F5344CB8AC3E}">
        <p14:creationId xmlns:p14="http://schemas.microsoft.com/office/powerpoint/2010/main" val="2672091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32F13-3398-BA8F-4D3E-A06B78498A9A}"/>
              </a:ext>
            </a:extLst>
          </p:cNvPr>
          <p:cNvSpPr>
            <a:spLocks noGrp="1"/>
          </p:cNvSpPr>
          <p:nvPr>
            <p:ph type="title"/>
          </p:nvPr>
        </p:nvSpPr>
        <p:spPr>
          <a:xfrm>
            <a:off x="6513788" y="365125"/>
            <a:ext cx="4840010" cy="1807305"/>
          </a:xfrm>
        </p:spPr>
        <p:txBody>
          <a:bodyPr>
            <a:normAutofit/>
          </a:bodyPr>
          <a:lstStyle/>
          <a:p>
            <a:r>
              <a:rPr lang="en-US" dirty="0">
                <a:solidFill>
                  <a:schemeClr val="bg1"/>
                </a:solidFill>
              </a:rPr>
              <a:t>Objection, best evidence</a:t>
            </a:r>
          </a:p>
        </p:txBody>
      </p:sp>
      <p:pic>
        <p:nvPicPr>
          <p:cNvPr id="5" name="Picture 4" descr="A fingerprint in black and white">
            <a:extLst>
              <a:ext uri="{FF2B5EF4-FFF2-40B4-BE49-F238E27FC236}">
                <a16:creationId xmlns:a16="http://schemas.microsoft.com/office/drawing/2014/main" id="{768D2AE5-6028-62A7-79E8-81D7D446F994}"/>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5B74165-422E-B0D2-EA1C-8457BD719122}"/>
              </a:ext>
            </a:extLst>
          </p:cNvPr>
          <p:cNvSpPr>
            <a:spLocks noGrp="1"/>
          </p:cNvSpPr>
          <p:nvPr>
            <p:ph idx="1"/>
          </p:nvPr>
        </p:nvSpPr>
        <p:spPr>
          <a:xfrm>
            <a:off x="6513788" y="2333297"/>
            <a:ext cx="4840010" cy="3843666"/>
          </a:xfrm>
        </p:spPr>
        <p:txBody>
          <a:bodyPr>
            <a:normAutofit lnSpcReduction="10000"/>
          </a:bodyPr>
          <a:lstStyle/>
          <a:p>
            <a:r>
              <a:rPr lang="en-US" sz="2000" dirty="0">
                <a:solidFill>
                  <a:schemeClr val="bg1"/>
                </a:solidFill>
              </a:rPr>
              <a:t>Don’t be afraid to use singletons where they make sense</a:t>
            </a:r>
          </a:p>
          <a:p>
            <a:r>
              <a:rPr lang="en-US" sz="2000" dirty="0">
                <a:solidFill>
                  <a:schemeClr val="bg1"/>
                </a:solidFill>
              </a:rPr>
              <a:t>If you’re using dependency injection, take some time to understand the lifecycle of injected objects</a:t>
            </a:r>
          </a:p>
          <a:p>
            <a:r>
              <a:rPr lang="en-US" sz="2000" dirty="0">
                <a:solidFill>
                  <a:schemeClr val="bg1"/>
                </a:solidFill>
              </a:rPr>
              <a:t>If your language offers structured value types (e.g., structs), use them when they make sense</a:t>
            </a:r>
          </a:p>
          <a:p>
            <a:r>
              <a:rPr lang="en-US" sz="2000" dirty="0">
                <a:solidFill>
                  <a:schemeClr val="bg1"/>
                </a:solidFill>
              </a:rPr>
              <a:t>Transient objects should truly be transient so that your garbage collection can more easily free up memory</a:t>
            </a:r>
          </a:p>
          <a:p>
            <a:r>
              <a:rPr lang="en-US" sz="2000" dirty="0">
                <a:solidFill>
                  <a:schemeClr val="bg1"/>
                </a:solidFill>
              </a:rPr>
              <a:t>Understand the consequences of primitive boxing</a:t>
            </a:r>
          </a:p>
          <a:p>
            <a:endParaRPr lang="en-US" sz="2000" dirty="0">
              <a:solidFill>
                <a:schemeClr val="bg1"/>
              </a:solidFill>
            </a:endParaRPr>
          </a:p>
        </p:txBody>
      </p:sp>
      <p:pic>
        <p:nvPicPr>
          <p:cNvPr id="7" name="Graphic 6" descr="Gavel outline">
            <a:extLst>
              <a:ext uri="{FF2B5EF4-FFF2-40B4-BE49-F238E27FC236}">
                <a16:creationId xmlns:a16="http://schemas.microsoft.com/office/drawing/2014/main" id="{87C6F6D7-C09B-4808-3E31-493C29CCCD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214497" y="5886004"/>
            <a:ext cx="914400" cy="914400"/>
          </a:xfrm>
          <a:prstGeom prst="rect">
            <a:avLst/>
          </a:prstGeom>
        </p:spPr>
      </p:pic>
    </p:spTree>
    <p:extLst>
      <p:ext uri="{BB962C8B-B14F-4D97-AF65-F5344CB8AC3E}">
        <p14:creationId xmlns:p14="http://schemas.microsoft.com/office/powerpoint/2010/main" val="3365961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B38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35A-F751-749E-DEF9-4BF3BCADB549}"/>
              </a:ext>
            </a:extLst>
          </p:cNvPr>
          <p:cNvSpPr>
            <a:spLocks noGrp="1"/>
          </p:cNvSpPr>
          <p:nvPr>
            <p:ph type="title"/>
          </p:nvPr>
        </p:nvSpPr>
        <p:spPr/>
        <p:txBody>
          <a:bodyPr/>
          <a:lstStyle/>
          <a:p>
            <a:r>
              <a:rPr lang="en-US" dirty="0">
                <a:solidFill>
                  <a:schemeClr val="bg1"/>
                </a:solidFill>
              </a:rPr>
              <a:t>Examples: Everything is an Object!</a:t>
            </a:r>
          </a:p>
        </p:txBody>
      </p:sp>
      <p:sp>
        <p:nvSpPr>
          <p:cNvPr id="13" name="Content Placeholder 12">
            <a:extLst>
              <a:ext uri="{FF2B5EF4-FFF2-40B4-BE49-F238E27FC236}">
                <a16:creationId xmlns:a16="http://schemas.microsoft.com/office/drawing/2014/main" id="{37990CD4-A288-3464-3B64-85F565E5F614}"/>
              </a:ext>
            </a:extLst>
          </p:cNvPr>
          <p:cNvSpPr>
            <a:spLocks noGrp="1"/>
          </p:cNvSpPr>
          <p:nvPr>
            <p:ph idx="1"/>
          </p:nvPr>
        </p:nvSpPr>
        <p:spPr>
          <a:xfrm>
            <a:off x="838200" y="1868939"/>
            <a:ext cx="10515600" cy="4351338"/>
          </a:xfrm>
        </p:spPr>
        <p:txBody>
          <a:bodyPr>
            <a:normAutofit lnSpcReduction="10000"/>
          </a:bodyPr>
          <a:lstStyle/>
          <a:p>
            <a:r>
              <a:rPr lang="en-US" sz="2400" dirty="0">
                <a:solidFill>
                  <a:schemeClr val="bg1"/>
                </a:solidFill>
              </a:rPr>
              <a:t>Read this blog post by Cameron McKenzie. He talks about the cost of autoboxing</a:t>
            </a:r>
            <a:br>
              <a:rPr lang="en-US" dirty="0">
                <a:solidFill>
                  <a:schemeClr val="bg1"/>
                </a:solidFill>
              </a:rPr>
            </a:br>
            <a:r>
              <a:rPr lang="en-US" sz="1200" dirty="0">
                <a:solidFill>
                  <a:schemeClr val="bg1"/>
                </a:solidFill>
                <a:hlinkClick r:id="rId2">
                  <a:extLst>
                    <a:ext uri="{A12FA001-AC4F-418D-AE19-62706E023703}">
                      <ahyp:hlinkClr xmlns:ahyp="http://schemas.microsoft.com/office/drawing/2018/hyperlinkcolor" val="tx"/>
                    </a:ext>
                  </a:extLst>
                </a:hlinkClick>
              </a:rPr>
              <a:t>https://www.theserverside.com/blog/Coffee-Talk-Java-News-Stories-and-Opinions/Performance-cost-of-Java-autoboxing-and-unboxing-of-primitive-types</a:t>
            </a:r>
            <a:r>
              <a:rPr lang="en-US" sz="1200" dirty="0">
                <a:solidFill>
                  <a:schemeClr val="bg1"/>
                </a:solidFill>
              </a:rPr>
              <a:t> </a:t>
            </a:r>
          </a:p>
          <a:p>
            <a:endParaRPr lang="en-US" sz="2400" dirty="0">
              <a:solidFill>
                <a:schemeClr val="bg1"/>
              </a:solidFill>
            </a:endParaRPr>
          </a:p>
          <a:p>
            <a:r>
              <a:rPr lang="en-US" sz="2400" dirty="0">
                <a:solidFill>
                  <a:schemeClr val="bg1"/>
                </a:solidFill>
              </a:rPr>
              <a:t>A mountain a pile of heap of garbage to be collected</a:t>
            </a:r>
          </a:p>
          <a:p>
            <a:pPr marL="0" indent="0">
              <a:buNone/>
            </a:pPr>
            <a:r>
              <a:rPr lang="en-US" sz="2400" dirty="0">
                <a:solidFill>
                  <a:schemeClr val="bg1"/>
                </a:solidFill>
                <a:latin typeface="Consolas" panose="020B0609020204030204" pitchFamily="49" charset="0"/>
              </a:rPr>
              <a:t>public string </a:t>
            </a:r>
            <a:r>
              <a:rPr lang="en-US" sz="2400" dirty="0" err="1">
                <a:solidFill>
                  <a:schemeClr val="bg1"/>
                </a:solidFill>
                <a:latin typeface="Consolas" panose="020B0609020204030204" pitchFamily="49" charset="0"/>
              </a:rPr>
              <a:t>doThisIneffeiciently</a:t>
            </a:r>
            <a:r>
              <a:rPr lang="en-US" sz="2400" dirty="0">
                <a:solidFill>
                  <a:schemeClr val="bg1"/>
                </a:solidFill>
                <a:latin typeface="Consolas" panose="020B0609020204030204" pitchFamily="49" charset="0"/>
              </a:rPr>
              <a:t>(int foo, </a:t>
            </a:r>
            <a:r>
              <a:rPr lang="en-US" sz="2400" dirty="0" err="1">
                <a:solidFill>
                  <a:schemeClr val="bg1"/>
                </a:solidFill>
                <a:latin typeface="Consolas" panose="020B0609020204030204" pitchFamily="49" charset="0"/>
              </a:rPr>
              <a:t>boolean</a:t>
            </a:r>
            <a:r>
              <a:rPr lang="en-US" sz="2400" dirty="0">
                <a:solidFill>
                  <a:schemeClr val="bg1"/>
                </a:solidFill>
                <a:latin typeface="Consolas" panose="020B0609020204030204" pitchFamily="49" charset="0"/>
              </a:rPr>
              <a:t> bar)</a:t>
            </a:r>
            <a:br>
              <a:rPr lang="en-US" sz="2400" dirty="0">
                <a:solidFill>
                  <a:schemeClr val="bg1"/>
                </a:solidFill>
                <a:latin typeface="Consolas" panose="020B0609020204030204" pitchFamily="49" charset="0"/>
              </a:rPr>
            </a:br>
            <a:r>
              <a:rPr lang="en-US" sz="2400" dirty="0">
                <a:solidFill>
                  <a:schemeClr val="bg1"/>
                </a:solidFill>
                <a:latin typeface="Consolas" panose="020B0609020204030204" pitchFamily="49" charset="0"/>
              </a:rPr>
              <a:t>{</a:t>
            </a:r>
            <a:br>
              <a:rPr lang="en-US" sz="2400" dirty="0">
                <a:solidFill>
                  <a:schemeClr val="bg1"/>
                </a:solidFill>
                <a:latin typeface="Consolas" panose="020B0609020204030204" pitchFamily="49" charset="0"/>
              </a:rPr>
            </a:br>
            <a:r>
              <a:rPr lang="en-US" sz="2400" dirty="0">
                <a:solidFill>
                  <a:schemeClr val="bg1"/>
                </a:solidFill>
                <a:latin typeface="Consolas" panose="020B0609020204030204" pitchFamily="49" charset="0"/>
              </a:rPr>
              <a:t>  return </a:t>
            </a:r>
            <a:r>
              <a:rPr lang="en-US" sz="2400" dirty="0" err="1">
                <a:solidFill>
                  <a:schemeClr val="bg1"/>
                </a:solidFill>
                <a:latin typeface="Consolas" panose="020B0609020204030204" pitchFamily="49" charset="0"/>
              </a:rPr>
              <a:t>getResult</a:t>
            </a:r>
            <a:r>
              <a:rPr lang="en-US" sz="2400" dirty="0">
                <a:solidFill>
                  <a:schemeClr val="bg1"/>
                </a:solidFill>
                <a:latin typeface="Consolas" panose="020B0609020204030204" pitchFamily="49" charset="0"/>
              </a:rPr>
              <a:t>(foo, bar, "</a:t>
            </a:r>
            <a:r>
              <a:rPr lang="en-US" sz="2400" dirty="0" err="1">
                <a:solidFill>
                  <a:schemeClr val="bg1"/>
                </a:solidFill>
                <a:latin typeface="Consolas" panose="020B0609020204030204" pitchFamily="49" charset="0"/>
              </a:rPr>
              <a:t>steve</a:t>
            </a:r>
            <a:r>
              <a:rPr lang="en-US" sz="2400" dirty="0">
                <a:solidFill>
                  <a:schemeClr val="bg1"/>
                </a:solidFill>
                <a:latin typeface="Consolas" panose="020B0609020204030204" pitchFamily="49" charset="0"/>
              </a:rPr>
              <a:t>");</a:t>
            </a:r>
            <a:br>
              <a:rPr lang="en-US" sz="2400" dirty="0">
                <a:solidFill>
                  <a:schemeClr val="bg1"/>
                </a:solidFill>
                <a:latin typeface="Consolas" panose="020B0609020204030204" pitchFamily="49" charset="0"/>
              </a:rPr>
            </a:br>
            <a:r>
              <a:rPr lang="en-US" sz="2400" dirty="0">
                <a:solidFill>
                  <a:schemeClr val="bg1"/>
                </a:solidFill>
                <a:latin typeface="Consolas" panose="020B0609020204030204" pitchFamily="49" charset="0"/>
              </a:rPr>
              <a:t>}</a:t>
            </a:r>
          </a:p>
          <a:p>
            <a:pPr marL="0" indent="0">
              <a:buNone/>
            </a:pPr>
            <a:r>
              <a:rPr lang="en-US" sz="2400" dirty="0">
                <a:solidFill>
                  <a:schemeClr val="bg1"/>
                </a:solidFill>
                <a:latin typeface="Consolas" panose="020B0609020204030204" pitchFamily="49" charset="0"/>
              </a:rPr>
              <a:t>public String </a:t>
            </a:r>
            <a:r>
              <a:rPr lang="en-US" sz="2400" dirty="0" err="1">
                <a:solidFill>
                  <a:schemeClr val="bg1"/>
                </a:solidFill>
                <a:latin typeface="Consolas" panose="020B0609020204030204" pitchFamily="49" charset="0"/>
              </a:rPr>
              <a:t>getResult</a:t>
            </a:r>
            <a:r>
              <a:rPr lang="en-US" sz="2400" dirty="0">
                <a:solidFill>
                  <a:schemeClr val="bg1"/>
                </a:solidFill>
                <a:latin typeface="Consolas" panose="020B0609020204030204" pitchFamily="49" charset="0"/>
              </a:rPr>
              <a:t>(int foo, </a:t>
            </a:r>
            <a:r>
              <a:rPr lang="en-US" sz="2400" dirty="0" err="1">
                <a:solidFill>
                  <a:schemeClr val="bg1"/>
                </a:solidFill>
                <a:latin typeface="Consolas" panose="020B0609020204030204" pitchFamily="49" charset="0"/>
              </a:rPr>
              <a:t>boolean</a:t>
            </a:r>
            <a:r>
              <a:rPr lang="en-US" sz="2400" dirty="0">
                <a:solidFill>
                  <a:schemeClr val="bg1"/>
                </a:solidFill>
                <a:latin typeface="Consolas" panose="020B0609020204030204" pitchFamily="49" charset="0"/>
              </a:rPr>
              <a:t> bar, String </a:t>
            </a:r>
            <a:r>
              <a:rPr lang="en-US" sz="2400" dirty="0" err="1">
                <a:solidFill>
                  <a:schemeClr val="bg1"/>
                </a:solidFill>
                <a:latin typeface="Consolas" panose="020B0609020204030204" pitchFamily="49" charset="0"/>
              </a:rPr>
              <a:t>baz</a:t>
            </a:r>
            <a:r>
              <a:rPr lang="en-US" sz="2400" dirty="0">
                <a:solidFill>
                  <a:schemeClr val="bg1"/>
                </a:solidFill>
                <a:latin typeface="Consolas" panose="020B0609020204030204" pitchFamily="49" charset="0"/>
              </a:rPr>
              <a:t>)</a:t>
            </a:r>
            <a:br>
              <a:rPr lang="en-US" sz="2400" dirty="0">
                <a:solidFill>
                  <a:schemeClr val="bg1"/>
                </a:solidFill>
                <a:latin typeface="Consolas" panose="020B0609020204030204" pitchFamily="49" charset="0"/>
              </a:rPr>
            </a:br>
            <a:r>
              <a:rPr lang="en-US" sz="2400" dirty="0">
                <a:solidFill>
                  <a:schemeClr val="bg1"/>
                </a:solidFill>
                <a:latin typeface="Consolas" panose="020B0609020204030204" pitchFamily="49" charset="0"/>
              </a:rPr>
              <a:t>{</a:t>
            </a:r>
            <a:br>
              <a:rPr lang="en-US" sz="2400" dirty="0">
                <a:solidFill>
                  <a:schemeClr val="bg1"/>
                </a:solidFill>
                <a:latin typeface="Consolas" panose="020B0609020204030204" pitchFamily="49" charset="0"/>
              </a:rPr>
            </a:br>
            <a:r>
              <a:rPr lang="en-US" sz="2400" dirty="0">
                <a:solidFill>
                  <a:schemeClr val="bg1"/>
                </a:solidFill>
                <a:latin typeface="Consolas" panose="020B0609020204030204" pitchFamily="49" charset="0"/>
              </a:rPr>
              <a:t>  return bar ? </a:t>
            </a:r>
            <a:r>
              <a:rPr lang="en-US" sz="2400" dirty="0" err="1">
                <a:solidFill>
                  <a:schemeClr val="bg1"/>
                </a:solidFill>
                <a:latin typeface="Consolas" panose="020B0609020204030204" pitchFamily="49" charset="0"/>
              </a:rPr>
              <a:t>String.format</a:t>
            </a:r>
            <a:r>
              <a:rPr lang="en-US" sz="2400" dirty="0">
                <a:solidFill>
                  <a:schemeClr val="bg1"/>
                </a:solidFill>
                <a:latin typeface="Consolas" panose="020B0609020204030204" pitchFamily="49" charset="0"/>
              </a:rPr>
              <a:t>("%s", foo) : </a:t>
            </a:r>
            <a:r>
              <a:rPr lang="en-US" sz="2400" dirty="0" err="1">
                <a:solidFill>
                  <a:schemeClr val="bg1"/>
                </a:solidFill>
                <a:latin typeface="Consolas" panose="020B0609020204030204" pitchFamily="49" charset="0"/>
              </a:rPr>
              <a:t>baz</a:t>
            </a:r>
            <a:r>
              <a:rPr lang="en-US" sz="2400" dirty="0">
                <a:solidFill>
                  <a:schemeClr val="bg1"/>
                </a:solidFill>
                <a:latin typeface="Consolas" panose="020B0609020204030204" pitchFamily="49" charset="0"/>
              </a:rPr>
              <a:t>;</a:t>
            </a:r>
            <a:br>
              <a:rPr lang="en-US" sz="2400" dirty="0">
                <a:solidFill>
                  <a:schemeClr val="bg1"/>
                </a:solidFill>
                <a:latin typeface="Consolas" panose="020B0609020204030204" pitchFamily="49" charset="0"/>
              </a:rPr>
            </a:br>
            <a:r>
              <a:rPr lang="en-US" sz="2400" dirty="0">
                <a:solidFill>
                  <a:schemeClr val="bg1"/>
                </a:solidFill>
                <a:latin typeface="Consolas" panose="020B0609020204030204" pitchFamily="49" charset="0"/>
              </a:rPr>
              <a:t>}</a:t>
            </a:r>
            <a:endParaRPr lang="en-US" sz="1800" dirty="0">
              <a:solidFill>
                <a:schemeClr val="bg1"/>
              </a:solidFill>
              <a:latin typeface="Consolas" panose="020B0609020204030204" pitchFamily="49" charset="0"/>
            </a:endParaRPr>
          </a:p>
        </p:txBody>
      </p:sp>
      <p:pic>
        <p:nvPicPr>
          <p:cNvPr id="15" name="Graphic 14" descr="Gavel outline">
            <a:extLst>
              <a:ext uri="{FF2B5EF4-FFF2-40B4-BE49-F238E27FC236}">
                <a16:creationId xmlns:a16="http://schemas.microsoft.com/office/drawing/2014/main" id="{6B1E7488-1A78-F6EE-C5F7-C77E0279EF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214497" y="5886004"/>
            <a:ext cx="914400" cy="914400"/>
          </a:xfrm>
          <a:prstGeom prst="rect">
            <a:avLst/>
          </a:prstGeom>
        </p:spPr>
      </p:pic>
    </p:spTree>
    <p:extLst>
      <p:ext uri="{BB962C8B-B14F-4D97-AF65-F5344CB8AC3E}">
        <p14:creationId xmlns:p14="http://schemas.microsoft.com/office/powerpoint/2010/main" val="183300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B38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FE18-256C-AE88-0241-2F8B9AB47AB1}"/>
              </a:ext>
            </a:extLst>
          </p:cNvPr>
          <p:cNvSpPr>
            <a:spLocks noGrp="1"/>
          </p:cNvSpPr>
          <p:nvPr>
            <p:ph type="title"/>
          </p:nvPr>
        </p:nvSpPr>
        <p:spPr/>
        <p:txBody>
          <a:bodyPr/>
          <a:lstStyle/>
          <a:p>
            <a:r>
              <a:rPr lang="en-US" dirty="0">
                <a:solidFill>
                  <a:schemeClr val="bg1"/>
                </a:solidFill>
              </a:rPr>
              <a:t>Example: If Everything is an Object, Lean In</a:t>
            </a:r>
          </a:p>
        </p:txBody>
      </p:sp>
      <p:sp>
        <p:nvSpPr>
          <p:cNvPr id="3" name="Content Placeholder 2">
            <a:extLst>
              <a:ext uri="{FF2B5EF4-FFF2-40B4-BE49-F238E27FC236}">
                <a16:creationId xmlns:a16="http://schemas.microsoft.com/office/drawing/2014/main" id="{84592AD2-BD36-CA19-34FE-F61BF0CFDBAD}"/>
              </a:ext>
            </a:extLst>
          </p:cNvPr>
          <p:cNvSpPr>
            <a:spLocks noGrp="1"/>
          </p:cNvSpPr>
          <p:nvPr>
            <p:ph idx="1"/>
          </p:nvPr>
        </p:nvSpPr>
        <p:spPr/>
        <p:txBody>
          <a:bodyPr>
            <a:normAutofit fontScale="85000" lnSpcReduction="20000"/>
          </a:bodyPr>
          <a:lstStyle/>
          <a:p>
            <a:pPr marL="0" indent="0">
              <a:buNone/>
            </a:pPr>
            <a:r>
              <a:rPr lang="en-US" dirty="0">
                <a:solidFill>
                  <a:schemeClr val="bg1"/>
                </a:solidFill>
                <a:latin typeface="Consolas" panose="020B0609020204030204" pitchFamily="49" charset="0"/>
              </a:rPr>
              <a:t>class </a:t>
            </a:r>
            <a:r>
              <a:rPr lang="en-US" dirty="0" err="1">
                <a:solidFill>
                  <a:schemeClr val="bg1"/>
                </a:solidFill>
                <a:latin typeface="Consolas" panose="020B0609020204030204" pitchFamily="49" charset="0"/>
              </a:rPr>
              <a:t>FooHelper</a:t>
            </a:r>
            <a:r>
              <a:rPr lang="en-US" dirty="0">
                <a:solidFill>
                  <a:schemeClr val="bg1"/>
                </a:solidFill>
                <a:latin typeface="Consolas" panose="020B0609020204030204" pitchFamily="49" charset="0"/>
              </a:rPr>
              <a:t> {</a:t>
            </a: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boolean</a:t>
            </a:r>
            <a:r>
              <a:rPr lang="en-US" dirty="0">
                <a:solidFill>
                  <a:schemeClr val="bg1"/>
                </a:solidFill>
                <a:latin typeface="Consolas" panose="020B0609020204030204" pitchFamily="49" charset="0"/>
              </a:rPr>
              <a:t> bar;</a:t>
            </a: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  int foo;</a:t>
            </a:r>
            <a:br>
              <a:rPr lang="en-US" dirty="0">
                <a:solidFill>
                  <a:schemeClr val="bg1"/>
                </a:solidFill>
                <a:latin typeface="Consolas" panose="020B0609020204030204" pitchFamily="49" charset="0"/>
              </a:rPr>
            </a:b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  public </a:t>
            </a:r>
            <a:r>
              <a:rPr lang="en-US" dirty="0" err="1">
                <a:solidFill>
                  <a:schemeClr val="bg1"/>
                </a:solidFill>
                <a:latin typeface="Consolas" panose="020B0609020204030204" pitchFamily="49" charset="0"/>
              </a:rPr>
              <a:t>FooHelper</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boolean</a:t>
            </a:r>
            <a:r>
              <a:rPr lang="en-US" dirty="0">
                <a:solidFill>
                  <a:schemeClr val="bg1"/>
                </a:solidFill>
                <a:latin typeface="Consolas" panose="020B0609020204030204" pitchFamily="49" charset="0"/>
              </a:rPr>
              <a:t> bar, int foo) {</a:t>
            </a: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this.bar</a:t>
            </a:r>
            <a:r>
              <a:rPr lang="en-US" dirty="0">
                <a:solidFill>
                  <a:schemeClr val="bg1"/>
                </a:solidFill>
                <a:latin typeface="Consolas" panose="020B0609020204030204" pitchFamily="49" charset="0"/>
              </a:rPr>
              <a:t> = bar;</a:t>
            </a: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this.foo</a:t>
            </a:r>
            <a:r>
              <a:rPr lang="en-US" dirty="0">
                <a:solidFill>
                  <a:schemeClr val="bg1"/>
                </a:solidFill>
                <a:latin typeface="Consolas" panose="020B0609020204030204" pitchFamily="49" charset="0"/>
              </a:rPr>
              <a:t> = foo;</a:t>
            </a: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  public String </a:t>
            </a:r>
            <a:r>
              <a:rPr lang="en-US" dirty="0" err="1">
                <a:solidFill>
                  <a:schemeClr val="bg1"/>
                </a:solidFill>
                <a:latin typeface="Consolas" panose="020B0609020204030204" pitchFamily="49" charset="0"/>
              </a:rPr>
              <a:t>doThisIneffeiciently</a:t>
            </a:r>
            <a:r>
              <a:rPr lang="en-US" dirty="0">
                <a:solidFill>
                  <a:schemeClr val="bg1"/>
                </a:solidFill>
                <a:latin typeface="Consolas" panose="020B0609020204030204" pitchFamily="49" charset="0"/>
              </a:rPr>
              <a:t>() {</a:t>
            </a: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    return </a:t>
            </a:r>
            <a:r>
              <a:rPr lang="en-US" dirty="0" err="1">
                <a:solidFill>
                  <a:schemeClr val="bg1"/>
                </a:solidFill>
                <a:latin typeface="Consolas" panose="020B0609020204030204" pitchFamily="49" charset="0"/>
              </a:rPr>
              <a:t>getResult</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steve</a:t>
            </a:r>
            <a:r>
              <a:rPr lang="en-US" dirty="0">
                <a:solidFill>
                  <a:schemeClr val="bg1"/>
                </a:solidFill>
                <a:latin typeface="Consolas" panose="020B0609020204030204" pitchFamily="49" charset="0"/>
              </a:rPr>
              <a:t>");</a:t>
            </a: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  private String </a:t>
            </a:r>
            <a:r>
              <a:rPr lang="en-US" dirty="0" err="1">
                <a:solidFill>
                  <a:schemeClr val="bg1"/>
                </a:solidFill>
                <a:latin typeface="Consolas" panose="020B0609020204030204" pitchFamily="49" charset="0"/>
              </a:rPr>
              <a:t>getResult</a:t>
            </a:r>
            <a:r>
              <a:rPr lang="en-US" dirty="0">
                <a:solidFill>
                  <a:schemeClr val="bg1"/>
                </a:solidFill>
                <a:latin typeface="Consolas" panose="020B0609020204030204" pitchFamily="49" charset="0"/>
              </a:rPr>
              <a:t>(String </a:t>
            </a:r>
            <a:r>
              <a:rPr lang="en-US" dirty="0" err="1">
                <a:solidFill>
                  <a:schemeClr val="bg1"/>
                </a:solidFill>
                <a:latin typeface="Consolas" panose="020B0609020204030204" pitchFamily="49" charset="0"/>
              </a:rPr>
              <a:t>baz</a:t>
            </a:r>
            <a:r>
              <a:rPr lang="en-US" dirty="0">
                <a:solidFill>
                  <a:schemeClr val="bg1"/>
                </a:solidFill>
                <a:latin typeface="Consolas" panose="020B0609020204030204" pitchFamily="49" charset="0"/>
              </a:rPr>
              <a:t>) {</a:t>
            </a: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    return bar ? </a:t>
            </a:r>
            <a:r>
              <a:rPr lang="en-US" dirty="0" err="1">
                <a:solidFill>
                  <a:schemeClr val="bg1"/>
                </a:solidFill>
                <a:latin typeface="Consolas" panose="020B0609020204030204" pitchFamily="49" charset="0"/>
              </a:rPr>
              <a:t>String.format</a:t>
            </a:r>
            <a:r>
              <a:rPr lang="en-US" dirty="0">
                <a:solidFill>
                  <a:schemeClr val="bg1"/>
                </a:solidFill>
                <a:latin typeface="Consolas" panose="020B0609020204030204" pitchFamily="49" charset="0"/>
              </a:rPr>
              <a:t>("%s", foo) : </a:t>
            </a:r>
            <a:r>
              <a:rPr lang="en-US" dirty="0" err="1">
                <a:solidFill>
                  <a:schemeClr val="bg1"/>
                </a:solidFill>
                <a:latin typeface="Consolas" panose="020B0609020204030204" pitchFamily="49" charset="0"/>
              </a:rPr>
              <a:t>baz</a:t>
            </a:r>
            <a:r>
              <a:rPr lang="en-US" dirty="0">
                <a:solidFill>
                  <a:schemeClr val="bg1"/>
                </a:solidFill>
                <a:latin typeface="Consolas" panose="020B0609020204030204" pitchFamily="49" charset="0"/>
              </a:rPr>
              <a:t>;</a:t>
            </a: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  }</a:t>
            </a: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a:t>
            </a:r>
          </a:p>
        </p:txBody>
      </p:sp>
      <p:pic>
        <p:nvPicPr>
          <p:cNvPr id="4" name="Graphic 3" descr="Gavel outline">
            <a:extLst>
              <a:ext uri="{FF2B5EF4-FFF2-40B4-BE49-F238E27FC236}">
                <a16:creationId xmlns:a16="http://schemas.microsoft.com/office/drawing/2014/main" id="{2AFFB1CE-5A2D-D16F-CC50-B5CE01174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214497" y="5886004"/>
            <a:ext cx="914400" cy="914400"/>
          </a:xfrm>
          <a:prstGeom prst="rect">
            <a:avLst/>
          </a:prstGeom>
        </p:spPr>
      </p:pic>
    </p:spTree>
    <p:extLst>
      <p:ext uri="{BB962C8B-B14F-4D97-AF65-F5344CB8AC3E}">
        <p14:creationId xmlns:p14="http://schemas.microsoft.com/office/powerpoint/2010/main" val="2851345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B38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8E740-A5B5-4461-B03E-332890E3F5CA}"/>
              </a:ext>
            </a:extLst>
          </p:cNvPr>
          <p:cNvSpPr>
            <a:spLocks noGrp="1"/>
          </p:cNvSpPr>
          <p:nvPr>
            <p:ph type="title"/>
          </p:nvPr>
        </p:nvSpPr>
        <p:spPr/>
        <p:txBody>
          <a:bodyPr/>
          <a:lstStyle/>
          <a:p>
            <a:r>
              <a:rPr lang="en-US" dirty="0">
                <a:solidFill>
                  <a:schemeClr val="bg1"/>
                </a:solidFill>
              </a:rPr>
              <a:t>Example: Or Just Get More Functional</a:t>
            </a:r>
          </a:p>
        </p:txBody>
      </p:sp>
      <p:sp>
        <p:nvSpPr>
          <p:cNvPr id="3" name="Content Placeholder 2">
            <a:extLst>
              <a:ext uri="{FF2B5EF4-FFF2-40B4-BE49-F238E27FC236}">
                <a16:creationId xmlns:a16="http://schemas.microsoft.com/office/drawing/2014/main" id="{A79A0865-CA2A-C43B-26E9-60045533F4E1}"/>
              </a:ext>
            </a:extLst>
          </p:cNvPr>
          <p:cNvSpPr>
            <a:spLocks noGrp="1"/>
          </p:cNvSpPr>
          <p:nvPr>
            <p:ph idx="1"/>
          </p:nvPr>
        </p:nvSpPr>
        <p:spPr/>
        <p:txBody>
          <a:bodyPr>
            <a:normAutofit fontScale="77500" lnSpcReduction="20000"/>
          </a:bodyPr>
          <a:lstStyle/>
          <a:p>
            <a:pPr marL="0" indent="0">
              <a:buNone/>
            </a:pPr>
            <a:r>
              <a:rPr lang="en-US" dirty="0">
                <a:solidFill>
                  <a:schemeClr val="bg1"/>
                </a:solidFill>
                <a:latin typeface="Consolas" panose="020B0609020204030204" pitchFamily="49" charset="0"/>
              </a:rPr>
              <a:t>private const string Steve = "</a:t>
            </a:r>
            <a:r>
              <a:rPr lang="en-US" dirty="0" err="1">
                <a:solidFill>
                  <a:schemeClr val="bg1"/>
                </a:solidFill>
                <a:latin typeface="Consolas" panose="020B0609020204030204" pitchFamily="49" charset="0"/>
              </a:rPr>
              <a:t>steve</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public static string </a:t>
            </a:r>
            <a:r>
              <a:rPr lang="en-US" dirty="0" err="1">
                <a:solidFill>
                  <a:schemeClr val="bg1"/>
                </a:solidFill>
                <a:latin typeface="Consolas" panose="020B0609020204030204" pitchFamily="49" charset="0"/>
              </a:rPr>
              <a:t>DoThisMoreEfficiently</a:t>
            </a:r>
            <a:r>
              <a:rPr lang="en-US" dirty="0">
                <a:solidFill>
                  <a:schemeClr val="bg1"/>
                </a:solidFill>
                <a:latin typeface="Consolas" panose="020B0609020204030204" pitchFamily="49" charset="0"/>
              </a:rPr>
              <a:t>(int foo, bool bar)</a:t>
            </a:r>
          </a:p>
          <a:p>
            <a:pPr marL="0" indent="0">
              <a:buNone/>
            </a:pP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return bar switch</a:t>
            </a:r>
          </a:p>
          <a:p>
            <a:pPr marL="0" indent="0">
              <a:buNone/>
            </a:pP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        true =&gt; </a:t>
            </a:r>
            <a:r>
              <a:rPr lang="en-US" dirty="0" err="1">
                <a:solidFill>
                  <a:schemeClr val="bg1"/>
                </a:solidFill>
                <a:latin typeface="Consolas" panose="020B0609020204030204" pitchFamily="49" charset="0"/>
              </a:rPr>
              <a:t>FormatFoo</a:t>
            </a:r>
            <a:r>
              <a:rPr lang="en-US" dirty="0">
                <a:solidFill>
                  <a:schemeClr val="bg1"/>
                </a:solidFill>
                <a:latin typeface="Consolas" panose="020B0609020204030204" pitchFamily="49" charset="0"/>
              </a:rPr>
              <a:t>(foo),</a:t>
            </a:r>
          </a:p>
          <a:p>
            <a:pPr marL="0" indent="0">
              <a:buNone/>
            </a:pPr>
            <a:r>
              <a:rPr lang="en-US" dirty="0">
                <a:solidFill>
                  <a:schemeClr val="bg1"/>
                </a:solidFill>
                <a:latin typeface="Consolas" panose="020B0609020204030204" pitchFamily="49" charset="0"/>
              </a:rPr>
              <a:t>        _ =&gt; </a:t>
            </a:r>
            <a:r>
              <a:rPr lang="en-US" dirty="0" err="1">
                <a:solidFill>
                  <a:schemeClr val="bg1"/>
                </a:solidFill>
                <a:latin typeface="Consolas" panose="020B0609020204030204" pitchFamily="49" charset="0"/>
              </a:rPr>
              <a:t>FormatBaz</a:t>
            </a:r>
            <a:r>
              <a:rPr lang="en-US" dirty="0">
                <a:solidFill>
                  <a:schemeClr val="bg1"/>
                </a:solidFill>
                <a:latin typeface="Consolas" panose="020B0609020204030204" pitchFamily="49" charset="0"/>
              </a:rPr>
              <a:t>(Steve)</a:t>
            </a:r>
          </a:p>
          <a:p>
            <a:pPr marL="0" indent="0">
              <a:buNone/>
            </a:pP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bg1"/>
                </a:solidFill>
                <a:latin typeface="Consolas" panose="020B0609020204030204" pitchFamily="49" charset="0"/>
              </a:rPr>
              <a:t>private static string </a:t>
            </a:r>
            <a:r>
              <a:rPr lang="en-US" dirty="0" err="1">
                <a:solidFill>
                  <a:schemeClr val="bg1"/>
                </a:solidFill>
                <a:latin typeface="Consolas" panose="020B0609020204030204" pitchFamily="49" charset="0"/>
              </a:rPr>
              <a:t>FormatFoo</a:t>
            </a:r>
            <a:r>
              <a:rPr lang="en-US" dirty="0">
                <a:solidFill>
                  <a:schemeClr val="bg1"/>
                </a:solidFill>
                <a:latin typeface="Consolas" panose="020B0609020204030204" pitchFamily="49" charset="0"/>
              </a:rPr>
              <a:t>(int foo) =&gt; </a:t>
            </a:r>
            <a:r>
              <a:rPr lang="en-US" dirty="0" err="1">
                <a:solidFill>
                  <a:schemeClr val="bg1"/>
                </a:solidFill>
                <a:latin typeface="Consolas" panose="020B0609020204030204" pitchFamily="49" charset="0"/>
              </a:rPr>
              <a:t>foo.ToString</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private static string </a:t>
            </a:r>
            <a:r>
              <a:rPr lang="en-US" dirty="0" err="1">
                <a:solidFill>
                  <a:schemeClr val="bg1"/>
                </a:solidFill>
                <a:latin typeface="Consolas" panose="020B0609020204030204" pitchFamily="49" charset="0"/>
              </a:rPr>
              <a:t>FormatBaz</a:t>
            </a:r>
            <a:r>
              <a:rPr lang="en-US" dirty="0">
                <a:solidFill>
                  <a:schemeClr val="bg1"/>
                </a:solidFill>
                <a:latin typeface="Consolas" panose="020B0609020204030204" pitchFamily="49" charset="0"/>
              </a:rPr>
              <a:t>(string </a:t>
            </a:r>
            <a:r>
              <a:rPr lang="en-US" dirty="0" err="1">
                <a:solidFill>
                  <a:schemeClr val="bg1"/>
                </a:solidFill>
                <a:latin typeface="Consolas" panose="020B0609020204030204" pitchFamily="49" charset="0"/>
              </a:rPr>
              <a:t>baz</a:t>
            </a:r>
            <a:r>
              <a:rPr lang="en-US" dirty="0">
                <a:solidFill>
                  <a:schemeClr val="bg1"/>
                </a:solidFill>
                <a:latin typeface="Consolas" panose="020B0609020204030204" pitchFamily="49" charset="0"/>
              </a:rPr>
              <a:t>) =&gt; </a:t>
            </a:r>
            <a:r>
              <a:rPr lang="en-US" dirty="0" err="1">
                <a:solidFill>
                  <a:schemeClr val="bg1"/>
                </a:solidFill>
                <a:latin typeface="Consolas" panose="020B0609020204030204" pitchFamily="49" charset="0"/>
              </a:rPr>
              <a:t>baz</a:t>
            </a:r>
            <a:r>
              <a:rPr lang="en-US" dirty="0">
                <a:solidFill>
                  <a:schemeClr val="bg1"/>
                </a:solidFill>
                <a:latin typeface="Consolas" panose="020B0609020204030204" pitchFamily="49" charset="0"/>
              </a:rPr>
              <a:t>;</a:t>
            </a:r>
          </a:p>
        </p:txBody>
      </p:sp>
      <p:pic>
        <p:nvPicPr>
          <p:cNvPr id="4" name="Graphic 3" descr="Gavel outline">
            <a:extLst>
              <a:ext uri="{FF2B5EF4-FFF2-40B4-BE49-F238E27FC236}">
                <a16:creationId xmlns:a16="http://schemas.microsoft.com/office/drawing/2014/main" id="{E27C5679-38E9-4E10-9102-01262BAEFA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214497" y="5886004"/>
            <a:ext cx="914400" cy="914400"/>
          </a:xfrm>
          <a:prstGeom prst="rect">
            <a:avLst/>
          </a:prstGeom>
        </p:spPr>
      </p:pic>
    </p:spTree>
    <p:extLst>
      <p:ext uri="{BB962C8B-B14F-4D97-AF65-F5344CB8AC3E}">
        <p14:creationId xmlns:p14="http://schemas.microsoft.com/office/powerpoint/2010/main" val="2601316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0B69C5F-BC11-D5AA-F5E3-5F7F5538AD4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22358" y="10"/>
            <a:ext cx="9669642" cy="6857990"/>
          </a:xfrm>
          <a:prstGeom prst="rect">
            <a:avLst/>
          </a:prstGeom>
        </p:spPr>
      </p:pic>
      <p:sp>
        <p:nvSpPr>
          <p:cNvPr id="17" name="Rectangle 1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E596C2B-98FD-6E18-04B7-9A4AE3E151E4}"/>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dirty="0"/>
              <a:t>Strings are Objects…</a:t>
            </a:r>
          </a:p>
        </p:txBody>
      </p:sp>
      <p:sp>
        <p:nvSpPr>
          <p:cNvPr id="5" name="Text Placeholder 4">
            <a:extLst>
              <a:ext uri="{FF2B5EF4-FFF2-40B4-BE49-F238E27FC236}">
                <a16:creationId xmlns:a16="http://schemas.microsoft.com/office/drawing/2014/main" id="{EB407833-A2B5-FDDE-8632-F58080672AEC}"/>
              </a:ext>
            </a:extLst>
          </p:cNvPr>
          <p:cNvSpPr>
            <a:spLocks noGrp="1"/>
          </p:cNvSpPr>
          <p:nvPr>
            <p:ph type="body" idx="1"/>
          </p:nvPr>
        </p:nvSpPr>
        <p:spPr>
          <a:xfrm>
            <a:off x="952229" y="4629234"/>
            <a:ext cx="3973386" cy="1485319"/>
          </a:xfrm>
          <a:noFill/>
        </p:spPr>
        <p:txBody>
          <a:bodyPr vert="horz" lIns="91440" tIns="45720" rIns="91440" bIns="45720" rtlCol="0">
            <a:normAutofit/>
          </a:bodyPr>
          <a:lstStyle/>
          <a:p>
            <a:r>
              <a:rPr lang="en-US" dirty="0">
                <a:solidFill>
                  <a:schemeClr val="tx1"/>
                </a:solidFill>
              </a:rPr>
              <a:t>... that are arrays of characters</a:t>
            </a:r>
            <a:endParaRPr lang="en-US">
              <a:solidFill>
                <a:schemeClr val="tx1"/>
              </a:solidFill>
            </a:endParaRPr>
          </a:p>
        </p:txBody>
      </p:sp>
      <p:pic>
        <p:nvPicPr>
          <p:cNvPr id="6" name="Graphic 5">
            <a:extLst>
              <a:ext uri="{FF2B5EF4-FFF2-40B4-BE49-F238E27FC236}">
                <a16:creationId xmlns:a16="http://schemas.microsoft.com/office/drawing/2014/main" id="{C7830633-59C5-C550-53B3-5F1EB3C97A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580" y="5943600"/>
            <a:ext cx="914400" cy="914400"/>
          </a:xfrm>
          <a:prstGeom prst="rect">
            <a:avLst/>
          </a:prstGeom>
        </p:spPr>
      </p:pic>
    </p:spTree>
    <p:extLst>
      <p:ext uri="{BB962C8B-B14F-4D97-AF65-F5344CB8AC3E}">
        <p14:creationId xmlns:p14="http://schemas.microsoft.com/office/powerpoint/2010/main" val="1813583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B4C7989-81C0-6F8D-C8F0-5D04A99F3DE0}"/>
              </a:ext>
            </a:extLst>
          </p:cNvPr>
          <p:cNvSpPr>
            <a:spLocks noGrp="1"/>
          </p:cNvSpPr>
          <p:nvPr>
            <p:ph type="title"/>
          </p:nvPr>
        </p:nvSpPr>
        <p:spPr>
          <a:xfrm>
            <a:off x="411480" y="987552"/>
            <a:ext cx="4485861" cy="1088136"/>
          </a:xfrm>
        </p:spPr>
        <p:txBody>
          <a:bodyPr anchor="b">
            <a:normAutofit/>
          </a:bodyPr>
          <a:lstStyle/>
          <a:p>
            <a:r>
              <a:rPr lang="en-US" sz="3400" dirty="0"/>
              <a:t>… that all trace back to C</a:t>
            </a:r>
          </a:p>
        </p:txBody>
      </p:sp>
      <p:sp>
        <p:nvSpPr>
          <p:cNvPr id="34" name="Rectangle 2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6F2FCC55-A371-7DC4-1984-F8DD1E85BB8A}"/>
              </a:ext>
            </a:extLst>
          </p:cNvPr>
          <p:cNvSpPr>
            <a:spLocks noGrp="1"/>
          </p:cNvSpPr>
          <p:nvPr>
            <p:ph idx="1"/>
          </p:nvPr>
        </p:nvSpPr>
        <p:spPr>
          <a:xfrm>
            <a:off x="411479" y="2688336"/>
            <a:ext cx="4498848" cy="3584448"/>
          </a:xfrm>
        </p:spPr>
        <p:txBody>
          <a:bodyPr anchor="t">
            <a:normAutofit/>
          </a:bodyPr>
          <a:lstStyle/>
          <a:p>
            <a:r>
              <a:rPr lang="en-US" sz="1800" dirty="0"/>
              <a:t>A string in ANSI C</a:t>
            </a:r>
            <a:br>
              <a:rPr lang="en-US" sz="1800" dirty="0"/>
            </a:br>
            <a:r>
              <a:rPr lang="en-US" sz="1800" dirty="0">
                <a:latin typeface="Consolas" panose="020B0609020204030204" pitchFamily="49" charset="0"/>
              </a:rPr>
              <a:t>char string1[20] = {</a:t>
            </a:r>
            <a:br>
              <a:rPr lang="en-US" sz="1800" dirty="0">
                <a:latin typeface="Consolas" panose="020B0609020204030204" pitchFamily="49" charset="0"/>
              </a:rPr>
            </a:br>
            <a:r>
              <a:rPr lang="en-US" sz="1800" dirty="0">
                <a:latin typeface="Consolas" panose="020B0609020204030204" pitchFamily="49" charset="0"/>
              </a:rPr>
              <a:t>  "A",</a:t>
            </a:r>
            <a:br>
              <a:rPr lang="en-US" sz="1800" dirty="0">
                <a:latin typeface="Consolas" panose="020B0609020204030204" pitchFamily="49" charset="0"/>
              </a:rPr>
            </a:br>
            <a:r>
              <a:rPr lang="en-US" sz="1800" dirty="0">
                <a:latin typeface="Consolas" panose="020B0609020204030204" pitchFamily="49" charset="0"/>
              </a:rPr>
              <a:t>  " ",</a:t>
            </a:r>
            <a:br>
              <a:rPr lang="en-US" sz="1800" dirty="0">
                <a:latin typeface="Consolas" panose="020B0609020204030204" pitchFamily="49" charset="0"/>
              </a:rPr>
            </a:br>
            <a:r>
              <a:rPr lang="en-US" sz="1800" dirty="0">
                <a:latin typeface="Consolas" panose="020B0609020204030204" pitchFamily="49" charset="0"/>
              </a:rPr>
              <a:t>  "s", "t", "r", "</a:t>
            </a:r>
            <a:r>
              <a:rPr lang="en-US" sz="1800" dirty="0" err="1">
                <a:latin typeface="Consolas" panose="020B0609020204030204" pitchFamily="49" charset="0"/>
              </a:rPr>
              <a:t>i</a:t>
            </a:r>
            <a:r>
              <a:rPr lang="en-US" sz="1800" dirty="0">
                <a:latin typeface="Consolas" panose="020B0609020204030204" pitchFamily="49" charset="0"/>
              </a:rPr>
              <a:t>", "n", "g",</a:t>
            </a:r>
            <a:br>
              <a:rPr lang="en-US" sz="1800" dirty="0">
                <a:latin typeface="Consolas" panose="020B0609020204030204" pitchFamily="49" charset="0"/>
              </a:rPr>
            </a:br>
            <a:r>
              <a:rPr lang="en-US" sz="1800" dirty="0">
                <a:latin typeface="Consolas" panose="020B0609020204030204" pitchFamily="49" charset="0"/>
              </a:rPr>
              <a:t>  "\0"</a:t>
            </a:r>
            <a:br>
              <a:rPr lang="en-US" sz="1800" dirty="0">
                <a:latin typeface="Consolas" panose="020B0609020204030204" pitchFamily="49" charset="0"/>
              </a:rPr>
            </a:br>
            <a:r>
              <a:rPr lang="en-US" sz="1800" dirty="0">
                <a:latin typeface="Consolas" panose="020B0609020204030204" pitchFamily="49" charset="0"/>
              </a:rPr>
              <a:t>};</a:t>
            </a:r>
          </a:p>
          <a:p>
            <a:r>
              <a:rPr lang="en-US" sz="1800" dirty="0"/>
              <a:t>Or</a:t>
            </a:r>
            <a:br>
              <a:rPr lang="en-US" sz="1800" dirty="0"/>
            </a:br>
            <a:r>
              <a:rPr lang="en-US" sz="1800" dirty="0">
                <a:latin typeface="Consolas" panose="020B0609020204030204" pitchFamily="49" charset="0"/>
              </a:rPr>
              <a:t>char string2[20] = "A string";</a:t>
            </a:r>
          </a:p>
          <a:p>
            <a:r>
              <a:rPr lang="en-US" sz="1800" dirty="0"/>
              <a:t>#ThankYouAnsiC</a:t>
            </a:r>
          </a:p>
        </p:txBody>
      </p:sp>
      <p:pic>
        <p:nvPicPr>
          <p:cNvPr id="7" name="Picture 6" descr="A manga drawing of a young girl raging over a book. Probably studying and fed up with a concept.">
            <a:extLst>
              <a:ext uri="{FF2B5EF4-FFF2-40B4-BE49-F238E27FC236}">
                <a16:creationId xmlns:a16="http://schemas.microsoft.com/office/drawing/2014/main" id="{B9D5C61D-9AC8-502F-1EE6-C0A272C8547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pic>
        <p:nvPicPr>
          <p:cNvPr id="8" name="Graphic 7">
            <a:extLst>
              <a:ext uri="{FF2B5EF4-FFF2-40B4-BE49-F238E27FC236}">
                <a16:creationId xmlns:a16="http://schemas.microsoft.com/office/drawing/2014/main" id="{B137B97C-1E88-24DB-8518-CDA9FFC0AA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580" y="5943600"/>
            <a:ext cx="914400" cy="914400"/>
          </a:xfrm>
          <a:prstGeom prst="rect">
            <a:avLst/>
          </a:prstGeom>
        </p:spPr>
      </p:pic>
    </p:spTree>
    <p:extLst>
      <p:ext uri="{BB962C8B-B14F-4D97-AF65-F5344CB8AC3E}">
        <p14:creationId xmlns:p14="http://schemas.microsoft.com/office/powerpoint/2010/main" val="2594008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B6FAF50-76BD-3844-CAF5-C2289FD5E947}"/>
              </a:ext>
            </a:extLst>
          </p:cNvPr>
          <p:cNvSpPr>
            <a:spLocks noGrp="1"/>
          </p:cNvSpPr>
          <p:nvPr>
            <p:ph type="title"/>
          </p:nvPr>
        </p:nvSpPr>
        <p:spPr>
          <a:xfrm>
            <a:off x="411480" y="987552"/>
            <a:ext cx="4485861" cy="1088136"/>
          </a:xfrm>
        </p:spPr>
        <p:txBody>
          <a:bodyPr anchor="b">
            <a:normAutofit/>
          </a:bodyPr>
          <a:lstStyle/>
          <a:p>
            <a:r>
              <a:rPr lang="en-US" sz="3400" dirty="0"/>
              <a:t>… but Worse (and better)</a:t>
            </a:r>
          </a:p>
        </p:txBody>
      </p:sp>
      <p:sp>
        <p:nvSpPr>
          <p:cNvPr id="15" name="Rectangle 14">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974108AA-2197-D0F9-8F8E-3A26A3009C21}"/>
              </a:ext>
            </a:extLst>
          </p:cNvPr>
          <p:cNvSpPr>
            <a:spLocks noGrp="1"/>
          </p:cNvSpPr>
          <p:nvPr>
            <p:ph idx="1"/>
          </p:nvPr>
        </p:nvSpPr>
        <p:spPr>
          <a:xfrm>
            <a:off x="411479" y="2688336"/>
            <a:ext cx="4498848" cy="3584448"/>
          </a:xfrm>
        </p:spPr>
        <p:txBody>
          <a:bodyPr anchor="t">
            <a:normAutofit/>
          </a:bodyPr>
          <a:lstStyle/>
          <a:p>
            <a:r>
              <a:rPr lang="en-US" sz="1800"/>
              <a:t>Modern languages optimize strings to make them immutable</a:t>
            </a:r>
          </a:p>
          <a:p>
            <a:r>
              <a:rPr lang="en-US" sz="1800"/>
              <a:t>Every variable assignment to string allocates memory</a:t>
            </a:r>
          </a:p>
          <a:p>
            <a:r>
              <a:rPr lang="en-US" sz="1800"/>
              <a:t>This is powerful in many cases, but can be </a:t>
            </a:r>
            <a:r>
              <a:rPr lang="en-US" sz="1800" i="1"/>
              <a:t>evil</a:t>
            </a:r>
            <a:r>
              <a:rPr lang="en-US" sz="1800"/>
              <a:t> if you’re not careful</a:t>
            </a:r>
          </a:p>
        </p:txBody>
      </p:sp>
      <p:pic>
        <p:nvPicPr>
          <p:cNvPr id="8" name="Picture 7" descr="Manga image of an evil looking guy holding a very nervous looking cute animal">
            <a:extLst>
              <a:ext uri="{FF2B5EF4-FFF2-40B4-BE49-F238E27FC236}">
                <a16:creationId xmlns:a16="http://schemas.microsoft.com/office/drawing/2014/main" id="{559D2C6D-D66D-5DAB-25B4-79DE8CB0144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pic>
        <p:nvPicPr>
          <p:cNvPr id="6" name="Graphic 5" descr="Rope Knot outline">
            <a:extLst>
              <a:ext uri="{FF2B5EF4-FFF2-40B4-BE49-F238E27FC236}">
                <a16:creationId xmlns:a16="http://schemas.microsoft.com/office/drawing/2014/main" id="{A5255C3F-09CB-B19B-9735-FB32AED698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580" y="5943600"/>
            <a:ext cx="914400" cy="914400"/>
          </a:xfrm>
          <a:prstGeom prst="rect">
            <a:avLst/>
          </a:prstGeom>
        </p:spPr>
      </p:pic>
    </p:spTree>
    <p:extLst>
      <p:ext uri="{BB962C8B-B14F-4D97-AF65-F5344CB8AC3E}">
        <p14:creationId xmlns:p14="http://schemas.microsoft.com/office/powerpoint/2010/main" val="3426197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67893-2D59-288B-F36A-4B4C0635E682}"/>
              </a:ext>
            </a:extLst>
          </p:cNvPr>
          <p:cNvSpPr>
            <a:spLocks noGrp="1"/>
          </p:cNvSpPr>
          <p:nvPr>
            <p:ph type="title"/>
          </p:nvPr>
        </p:nvSpPr>
        <p:spPr>
          <a:xfrm>
            <a:off x="6513788" y="365125"/>
            <a:ext cx="4840010" cy="1807305"/>
          </a:xfrm>
        </p:spPr>
        <p:txBody>
          <a:bodyPr>
            <a:normAutofit/>
          </a:bodyPr>
          <a:lstStyle/>
          <a:p>
            <a:r>
              <a:rPr lang="en-US" dirty="0"/>
              <a:t>… that are Often Used Inefficiently</a:t>
            </a:r>
          </a:p>
        </p:txBody>
      </p:sp>
      <p:pic>
        <p:nvPicPr>
          <p:cNvPr id="6" name="Picture 5" descr="Manga drawing of a young Ninja student carrying a very heavy bucket on his back">
            <a:extLst>
              <a:ext uri="{FF2B5EF4-FFF2-40B4-BE49-F238E27FC236}">
                <a16:creationId xmlns:a16="http://schemas.microsoft.com/office/drawing/2014/main" id="{CE7BDB35-D581-7A2C-B21B-F58AE5DB641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30BBD11-DF3A-29E8-CD76-894B5B76B4E6}"/>
              </a:ext>
            </a:extLst>
          </p:cNvPr>
          <p:cNvSpPr>
            <a:spLocks noGrp="1"/>
          </p:cNvSpPr>
          <p:nvPr>
            <p:ph idx="1"/>
          </p:nvPr>
        </p:nvSpPr>
        <p:spPr>
          <a:xfrm>
            <a:off x="6513788" y="2333297"/>
            <a:ext cx="4840010" cy="3843666"/>
          </a:xfrm>
        </p:spPr>
        <p:txBody>
          <a:bodyPr>
            <a:normAutofit/>
          </a:bodyPr>
          <a:lstStyle/>
          <a:p>
            <a:r>
              <a:rPr lang="en-US" sz="2000" dirty="0"/>
              <a:t>Transitional states (string building)</a:t>
            </a:r>
          </a:p>
          <a:p>
            <a:r>
              <a:rPr lang="en-US" sz="2000" dirty="0"/>
              <a:t>Frequent reassignment</a:t>
            </a:r>
          </a:p>
          <a:p>
            <a:r>
              <a:rPr lang="en-US" sz="2000" dirty="0"/>
              <a:t>Not using symbolic constants</a:t>
            </a:r>
          </a:p>
          <a:p>
            <a:r>
              <a:rPr lang="en-US" sz="2000" dirty="0"/>
              <a:t>Formatting</a:t>
            </a:r>
          </a:p>
        </p:txBody>
      </p:sp>
      <p:pic>
        <p:nvPicPr>
          <p:cNvPr id="4" name="Graphic 3" descr="Rope Knot outline">
            <a:extLst>
              <a:ext uri="{FF2B5EF4-FFF2-40B4-BE49-F238E27FC236}">
                <a16:creationId xmlns:a16="http://schemas.microsoft.com/office/drawing/2014/main" id="{2568F31B-9366-7AD2-5D26-CB1D915B28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580" y="5943600"/>
            <a:ext cx="914400" cy="914400"/>
          </a:xfrm>
          <a:prstGeom prst="rect">
            <a:avLst/>
          </a:prstGeom>
        </p:spPr>
      </p:pic>
    </p:spTree>
    <p:extLst>
      <p:ext uri="{BB962C8B-B14F-4D97-AF65-F5344CB8AC3E}">
        <p14:creationId xmlns:p14="http://schemas.microsoft.com/office/powerpoint/2010/main" val="968100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D48A9-7524-245F-9AAB-74EF625C7849}"/>
              </a:ext>
            </a:extLst>
          </p:cNvPr>
          <p:cNvSpPr>
            <a:spLocks noGrp="1"/>
          </p:cNvSpPr>
          <p:nvPr>
            <p:ph type="title"/>
          </p:nvPr>
        </p:nvSpPr>
        <p:spPr>
          <a:xfrm>
            <a:off x="838200" y="1174819"/>
            <a:ext cx="4375151" cy="2858363"/>
          </a:xfrm>
        </p:spPr>
        <p:txBody>
          <a:bodyPr vert="horz" lIns="91440" tIns="45720" rIns="91440" bIns="45720" rtlCol="0" anchor="b">
            <a:normAutofit/>
          </a:bodyPr>
          <a:lstStyle/>
          <a:p>
            <a:r>
              <a:rPr lang="en-US" sz="7200">
                <a:solidFill>
                  <a:schemeClr val="bg1"/>
                </a:solidFill>
              </a:rPr>
              <a:t>But Wait…</a:t>
            </a:r>
          </a:p>
        </p:txBody>
      </p:sp>
      <p:pic>
        <p:nvPicPr>
          <p:cNvPr id="7" name="Content Placeholder 6" descr="Comic book style image of a female police officer speaking through a megaphone.">
            <a:extLst>
              <a:ext uri="{FF2B5EF4-FFF2-40B4-BE49-F238E27FC236}">
                <a16:creationId xmlns:a16="http://schemas.microsoft.com/office/drawing/2014/main" id="{13766BA7-3A98-75AF-6C2B-FBF1E10545B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5682343" y="1467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effectLst>
            <a:outerShdw blurRad="381000" dist="152400" dir="10800000" algn="r" rotWithShape="0">
              <a:prstClr val="black">
                <a:alpha val="10000"/>
              </a:prstClr>
            </a:outerShdw>
          </a:effectLst>
        </p:spPr>
      </p:pic>
      <p:sp>
        <p:nvSpPr>
          <p:cNvPr id="25" name="Freeform: Shape 24">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7900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E0C28A69-9B26-45AC-AFF7-719A7A50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DA714-E277-BA7C-D43F-B303A90C44AA}"/>
              </a:ext>
            </a:extLst>
          </p:cNvPr>
          <p:cNvSpPr>
            <a:spLocks noGrp="1"/>
          </p:cNvSpPr>
          <p:nvPr>
            <p:ph type="title"/>
          </p:nvPr>
        </p:nvSpPr>
        <p:spPr>
          <a:xfrm>
            <a:off x="7145654" y="991443"/>
            <a:ext cx="4646295" cy="1087819"/>
          </a:xfrm>
        </p:spPr>
        <p:txBody>
          <a:bodyPr anchor="b">
            <a:normAutofit/>
          </a:bodyPr>
          <a:lstStyle/>
          <a:p>
            <a:r>
              <a:rPr lang="en-US" sz="3400" dirty="0"/>
              <a:t>… that Need Some Love and Care</a:t>
            </a:r>
          </a:p>
        </p:txBody>
      </p:sp>
      <p:pic>
        <p:nvPicPr>
          <p:cNvPr id="10" name="Picture 9" descr="Manga image of an evil looking dude caring for a tiny kitten">
            <a:extLst>
              <a:ext uri="{FF2B5EF4-FFF2-40B4-BE49-F238E27FC236}">
                <a16:creationId xmlns:a16="http://schemas.microsoft.com/office/drawing/2014/main" id="{0C170DDB-0C27-8C34-6627-932A9381221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
            <a:ext cx="6688434" cy="6858000"/>
          </a:xfrm>
          <a:prstGeom prst="rect">
            <a:avLst/>
          </a:prstGeom>
        </p:spPr>
      </p:pic>
      <p:sp>
        <p:nvSpPr>
          <p:cNvPr id="13"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7200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030C0479-F1AD-36D2-B1FD-9F062A5108B4}"/>
              </a:ext>
            </a:extLst>
          </p:cNvPr>
          <p:cNvSpPr>
            <a:spLocks noGrp="1"/>
          </p:cNvSpPr>
          <p:nvPr>
            <p:ph idx="1"/>
          </p:nvPr>
        </p:nvSpPr>
        <p:spPr>
          <a:xfrm>
            <a:off x="7145654" y="2684095"/>
            <a:ext cx="4646295" cy="3492868"/>
          </a:xfrm>
        </p:spPr>
        <p:txBody>
          <a:bodyPr>
            <a:normAutofit/>
          </a:bodyPr>
          <a:lstStyle/>
          <a:p>
            <a:r>
              <a:rPr lang="en-US" sz="1800"/>
              <a:t>Use a string builder if available</a:t>
            </a:r>
          </a:p>
          <a:p>
            <a:r>
              <a:rPr lang="en-US" sz="1800"/>
              <a:t>Avoid creating unique strings in high volume methods/functions</a:t>
            </a:r>
          </a:p>
          <a:p>
            <a:r>
              <a:rPr lang="en-US" sz="1800"/>
              <a:t>Don’t use strings to convey unique data or state unless they’re constants</a:t>
            </a:r>
          </a:p>
          <a:p>
            <a:r>
              <a:rPr lang="en-US" sz="1800"/>
              <a:t>Be aware of the impact of logging on string creation</a:t>
            </a:r>
          </a:p>
        </p:txBody>
      </p:sp>
      <p:pic>
        <p:nvPicPr>
          <p:cNvPr id="4" name="Graphic 3" descr="Rope Knot outline">
            <a:extLst>
              <a:ext uri="{FF2B5EF4-FFF2-40B4-BE49-F238E27FC236}">
                <a16:creationId xmlns:a16="http://schemas.microsoft.com/office/drawing/2014/main" id="{27525B25-5C49-B46D-1DFB-A8A441F553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580" y="5943600"/>
            <a:ext cx="914400" cy="914400"/>
          </a:xfrm>
          <a:prstGeom prst="rect">
            <a:avLst/>
          </a:prstGeom>
        </p:spPr>
      </p:pic>
    </p:spTree>
    <p:extLst>
      <p:ext uri="{BB962C8B-B14F-4D97-AF65-F5344CB8AC3E}">
        <p14:creationId xmlns:p14="http://schemas.microsoft.com/office/powerpoint/2010/main" val="2204952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tudents using laptop in a classroom">
            <a:extLst>
              <a:ext uri="{FF2B5EF4-FFF2-40B4-BE49-F238E27FC236}">
                <a16:creationId xmlns:a16="http://schemas.microsoft.com/office/drawing/2014/main" id="{DCF41DA5-B6D3-CC39-8FC2-2C2AB04A26E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a:stretch/>
        </p:blipFill>
        <p:spPr>
          <a:xfrm>
            <a:off x="20" y="10"/>
            <a:ext cx="12188930" cy="6857990"/>
          </a:xfrm>
          <a:prstGeom prst="rect">
            <a:avLst/>
          </a:prstGeom>
        </p:spPr>
      </p:pic>
      <p:sp>
        <p:nvSpPr>
          <p:cNvPr id="4" name="Title 3">
            <a:extLst>
              <a:ext uri="{FF2B5EF4-FFF2-40B4-BE49-F238E27FC236}">
                <a16:creationId xmlns:a16="http://schemas.microsoft.com/office/drawing/2014/main" id="{DE2466DB-3EAB-AF8E-C3C1-E13FD87A6243}"/>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High Mental Load</a:t>
            </a:r>
          </a:p>
        </p:txBody>
      </p:sp>
      <p:sp>
        <p:nvSpPr>
          <p:cNvPr id="5" name="Text Placeholder 4">
            <a:extLst>
              <a:ext uri="{FF2B5EF4-FFF2-40B4-BE49-F238E27FC236}">
                <a16:creationId xmlns:a16="http://schemas.microsoft.com/office/drawing/2014/main" id="{66D41A02-FBC5-4061-D887-764D38601AFB}"/>
              </a:ext>
            </a:extLst>
          </p:cNvPr>
          <p:cNvSpPr>
            <a:spLocks noGrp="1"/>
          </p:cNvSpPr>
          <p:nvPr>
            <p:ph type="body" idx="1"/>
          </p:nvPr>
        </p:nvSpPr>
        <p:spPr>
          <a:xfrm>
            <a:off x="1527048" y="4599432"/>
            <a:ext cx="9144000" cy="1536192"/>
          </a:xfrm>
        </p:spPr>
        <p:txBody>
          <a:bodyPr vert="horz" lIns="91440" tIns="45720" rIns="91440" bIns="45720" rtlCol="0">
            <a:normAutofit/>
          </a:bodyPr>
          <a:lstStyle/>
          <a:p>
            <a:pPr algn="ctr"/>
            <a:r>
              <a:rPr lang="en-US">
                <a:solidFill>
                  <a:srgbClr val="FFFFFF"/>
                </a:solidFill>
              </a:rPr>
              <a:t>For high mental developers!</a:t>
            </a:r>
          </a:p>
        </p:txBody>
      </p:sp>
      <p:sp>
        <p:nvSpPr>
          <p:cNvPr id="1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76966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4" name="Title 3">
            <a:extLst>
              <a:ext uri="{FF2B5EF4-FFF2-40B4-BE49-F238E27FC236}">
                <a16:creationId xmlns:a16="http://schemas.microsoft.com/office/drawing/2014/main" id="{27C94A87-373F-98F1-A49C-32C150855BE1}"/>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dirty="0">
                <a:solidFill>
                  <a:schemeClr val="bg1"/>
                </a:solidFill>
                <a:latin typeface="+mj-lt"/>
                <a:ea typeface="+mj-ea"/>
                <a:cs typeface="+mj-cs"/>
              </a:rPr>
              <a:t>Null is Never your Friend</a:t>
            </a:r>
          </a:p>
        </p:txBody>
      </p:sp>
      <p:sp>
        <p:nvSpPr>
          <p:cNvPr id="5" name="Text Placeholder 4">
            <a:extLst>
              <a:ext uri="{FF2B5EF4-FFF2-40B4-BE49-F238E27FC236}">
                <a16:creationId xmlns:a16="http://schemas.microsoft.com/office/drawing/2014/main" id="{E6F9081D-B6BC-CA04-F9DE-B5912826D535}"/>
              </a:ext>
            </a:extLst>
          </p:cNvPr>
          <p:cNvSpPr>
            <a:spLocks noGrp="1"/>
          </p:cNvSpPr>
          <p:nvPr>
            <p:ph type="body" idx="1"/>
          </p:nvPr>
        </p:nvSpPr>
        <p:spPr>
          <a:xfrm>
            <a:off x="1932912" y="3429000"/>
            <a:ext cx="8071697" cy="1655762"/>
          </a:xfrm>
        </p:spPr>
        <p:txBody>
          <a:bodyPr vert="horz" lIns="91440" tIns="45720" rIns="91440" bIns="45720" rtlCol="0">
            <a:normAutofit fontScale="85000" lnSpcReduction="10000"/>
          </a:bodyPr>
          <a:lstStyle/>
          <a:p>
            <a:r>
              <a:rPr lang="en-US" sz="3200" kern="1200" dirty="0">
                <a:solidFill>
                  <a:schemeClr val="bg1"/>
                </a:solidFill>
                <a:latin typeface="+mn-lt"/>
                <a:ea typeface="+mn-ea"/>
                <a:cs typeface="+mn-cs"/>
              </a:rPr>
              <a:t>Except when it is, but we’ll talk about that later</a:t>
            </a:r>
          </a:p>
          <a:p>
            <a:r>
              <a:rPr lang="en-US" sz="3200" dirty="0">
                <a:solidFill>
                  <a:schemeClr val="bg1"/>
                </a:solidFill>
              </a:rPr>
              <a:t>Also… </a:t>
            </a:r>
            <a:r>
              <a:rPr lang="en-US" sz="3200" kern="1200" dirty="0">
                <a:solidFill>
                  <a:schemeClr val="bg1"/>
                </a:solidFill>
                <a:latin typeface="+mn-lt"/>
                <a:ea typeface="+mn-ea"/>
                <a:cs typeface="+mn-cs"/>
              </a:rPr>
              <a:t>Except when cribbed from Tony Hoare’s 2009 talk at </a:t>
            </a:r>
            <a:r>
              <a:rPr lang="en-US" sz="3200" kern="1200" dirty="0" err="1">
                <a:solidFill>
                  <a:schemeClr val="bg1"/>
                </a:solidFill>
                <a:latin typeface="+mn-lt"/>
                <a:ea typeface="+mn-ea"/>
                <a:cs typeface="+mn-cs"/>
              </a:rPr>
              <a:t>Qcon</a:t>
            </a:r>
            <a:r>
              <a:rPr lang="en-US" sz="3200" kern="1200" dirty="0">
                <a:solidFill>
                  <a:schemeClr val="bg1"/>
                </a:solidFill>
                <a:latin typeface="+mn-lt"/>
                <a:ea typeface="+mn-ea"/>
                <a:cs typeface="+mn-cs"/>
              </a:rPr>
              <a:t> (</a:t>
            </a:r>
            <a:r>
              <a:rPr lang="en-US" sz="3200" kern="1200" dirty="0">
                <a:solidFill>
                  <a:schemeClr val="bg1"/>
                </a:solidFill>
                <a:latin typeface="+mn-lt"/>
                <a:ea typeface="+mn-ea"/>
                <a:cs typeface="+mn-cs"/>
                <a:hlinkClick r:id="rId2"/>
              </a:rPr>
              <a:t>https://www.infoq.com/presentations/Null-References-The-Billion-Dollar-Mistake-Tony-Hoare/</a:t>
            </a:r>
            <a:r>
              <a:rPr lang="en-US" sz="3200" kern="1200" dirty="0">
                <a:solidFill>
                  <a:schemeClr val="bg1"/>
                </a:solidFill>
                <a:latin typeface="+mn-lt"/>
                <a:ea typeface="+mn-ea"/>
                <a:cs typeface="+mn-cs"/>
              </a:rPr>
              <a:t>)</a:t>
            </a:r>
          </a:p>
        </p:txBody>
      </p:sp>
      <p:cxnSp>
        <p:nvCxnSpPr>
          <p:cNvPr id="12" name="Straight Connector 11">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Content Placeholder 5" descr="No sign with solid fill">
            <a:extLst>
              <a:ext uri="{FF2B5EF4-FFF2-40B4-BE49-F238E27FC236}">
                <a16:creationId xmlns:a16="http://schemas.microsoft.com/office/drawing/2014/main" id="{7CE21586-3341-D2DF-5338-8BEC5952FA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603579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0834304B-45FE-8C95-D8CD-4846EAB15BB0}"/>
              </a:ext>
            </a:extLst>
          </p:cNvPr>
          <p:cNvSpPr>
            <a:spLocks noGrp="1"/>
          </p:cNvSpPr>
          <p:nvPr>
            <p:ph type="title"/>
          </p:nvPr>
        </p:nvSpPr>
        <p:spPr>
          <a:xfrm>
            <a:off x="922635" y="1250575"/>
            <a:ext cx="4604274" cy="4163210"/>
          </a:xfrm>
        </p:spPr>
        <p:txBody>
          <a:bodyPr anchor="ctr">
            <a:normAutofit/>
          </a:bodyPr>
          <a:lstStyle/>
          <a:p>
            <a:r>
              <a:rPr lang="en-US" sz="4800" dirty="0">
                <a:solidFill>
                  <a:schemeClr val="bg1"/>
                </a:solidFill>
              </a:rPr>
              <a:t>background: null</a:t>
            </a:r>
          </a:p>
        </p:txBody>
      </p:sp>
      <p:sp>
        <p:nvSpPr>
          <p:cNvPr id="12" name="Rectangle 11">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99A8A9A-44C1-0CCE-A9C9-03EB07562280}"/>
              </a:ext>
            </a:extLst>
          </p:cNvPr>
          <p:cNvSpPr>
            <a:spLocks noGrp="1"/>
          </p:cNvSpPr>
          <p:nvPr>
            <p:ph idx="1"/>
          </p:nvPr>
        </p:nvSpPr>
        <p:spPr>
          <a:xfrm>
            <a:off x="6293224" y="860612"/>
            <a:ext cx="4797909" cy="5023821"/>
          </a:xfrm>
        </p:spPr>
        <p:txBody>
          <a:bodyPr anchor="ctr">
            <a:normAutofit/>
          </a:bodyPr>
          <a:lstStyle/>
          <a:p>
            <a:r>
              <a:rPr lang="en-US" sz="2000" dirty="0">
                <a:solidFill>
                  <a:schemeClr val="bg1"/>
                </a:solidFill>
              </a:rPr>
              <a:t>Called the “billion-dollar mistake” by Tony Hoare, who was credited for the creation of null. </a:t>
            </a:r>
          </a:p>
          <a:p>
            <a:r>
              <a:rPr lang="en-US" sz="2000" dirty="0">
                <a:solidFill>
                  <a:schemeClr val="bg1"/>
                </a:solidFill>
              </a:rPr>
              <a:t>Originally, null was a pointer without a value</a:t>
            </a:r>
          </a:p>
          <a:p>
            <a:r>
              <a:rPr lang="en-US" sz="2000" dirty="0">
                <a:solidFill>
                  <a:schemeClr val="bg1"/>
                </a:solidFill>
              </a:rPr>
              <a:t>Has evolved to mean “no value assigned” in memory managed languages</a:t>
            </a:r>
          </a:p>
          <a:p>
            <a:r>
              <a:rPr lang="en-US" sz="2000" dirty="0">
                <a:solidFill>
                  <a:schemeClr val="bg1"/>
                </a:solidFill>
              </a:rPr>
              <a:t>Does not apply to value types (see section on objects)</a:t>
            </a:r>
          </a:p>
        </p:txBody>
      </p:sp>
      <p:pic>
        <p:nvPicPr>
          <p:cNvPr id="2" name="Content Placeholder 5" descr="No sign with solid fill">
            <a:extLst>
              <a:ext uri="{FF2B5EF4-FFF2-40B4-BE49-F238E27FC236}">
                <a16:creationId xmlns:a16="http://schemas.microsoft.com/office/drawing/2014/main" id="{0EEB6248-53A8-F942-0272-D7EBD5C638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2406356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8A77C5D-8B02-FBD1-1216-6FD0EFE5D257}"/>
              </a:ext>
            </a:extLst>
          </p:cNvPr>
          <p:cNvSpPr>
            <a:spLocks noGrp="1"/>
          </p:cNvSpPr>
          <p:nvPr>
            <p:ph type="title"/>
          </p:nvPr>
        </p:nvSpPr>
        <p:spPr>
          <a:xfrm>
            <a:off x="922635" y="1250575"/>
            <a:ext cx="4604274" cy="4163210"/>
          </a:xfrm>
        </p:spPr>
        <p:txBody>
          <a:bodyPr anchor="ctr">
            <a:normAutofit/>
          </a:bodyPr>
          <a:lstStyle/>
          <a:p>
            <a:r>
              <a:rPr lang="en-US" sz="5400" dirty="0">
                <a:solidFill>
                  <a:schemeClr val="bg1"/>
                </a:solidFill>
              </a:rPr>
              <a:t>problem := null</a:t>
            </a:r>
          </a:p>
        </p:txBody>
      </p:sp>
      <p:sp>
        <p:nvSpPr>
          <p:cNvPr id="11" name="Rectangle 10">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D32667-1222-E941-D66B-93F3A34309FF}"/>
              </a:ext>
            </a:extLst>
          </p:cNvPr>
          <p:cNvSpPr>
            <a:spLocks noGrp="1"/>
          </p:cNvSpPr>
          <p:nvPr>
            <p:ph idx="1"/>
          </p:nvPr>
        </p:nvSpPr>
        <p:spPr>
          <a:xfrm>
            <a:off x="6293224" y="860612"/>
            <a:ext cx="4797909" cy="5023821"/>
          </a:xfrm>
        </p:spPr>
        <p:txBody>
          <a:bodyPr anchor="ctr">
            <a:normAutofit/>
          </a:bodyPr>
          <a:lstStyle/>
          <a:p>
            <a:r>
              <a:rPr lang="en-US" sz="2000" dirty="0">
                <a:solidFill>
                  <a:schemeClr val="bg1"/>
                </a:solidFill>
              </a:rPr>
              <a:t>Lacks any semantic meaning (other than that the pointer has no reference)</a:t>
            </a:r>
          </a:p>
          <a:p>
            <a:r>
              <a:rPr lang="en-US" sz="2000" dirty="0">
                <a:solidFill>
                  <a:schemeClr val="bg1"/>
                </a:solidFill>
              </a:rPr>
              <a:t>Requires null checks everywhere</a:t>
            </a:r>
          </a:p>
          <a:p>
            <a:r>
              <a:rPr lang="en-US" sz="2000" dirty="0">
                <a:solidFill>
                  <a:schemeClr val="bg1"/>
                </a:solidFill>
              </a:rPr>
              <a:t>What do you do if it’s null?</a:t>
            </a:r>
          </a:p>
          <a:p>
            <a:endParaRPr lang="en-US" sz="2000" dirty="0">
              <a:solidFill>
                <a:schemeClr val="bg1"/>
              </a:solidFill>
            </a:endParaRPr>
          </a:p>
          <a:p>
            <a:endParaRPr lang="en-US" sz="2000" dirty="0">
              <a:solidFill>
                <a:schemeClr val="bg1"/>
              </a:solidFill>
            </a:endParaRPr>
          </a:p>
        </p:txBody>
      </p:sp>
      <p:pic>
        <p:nvPicPr>
          <p:cNvPr id="4" name="Content Placeholder 5" descr="No sign with solid fill">
            <a:extLst>
              <a:ext uri="{FF2B5EF4-FFF2-40B4-BE49-F238E27FC236}">
                <a16:creationId xmlns:a16="http://schemas.microsoft.com/office/drawing/2014/main" id="{26567C4C-464B-3061-738E-B8F61C00AA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21594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FC86BB3-533C-AA56-4B4D-3957F32B52C6}"/>
              </a:ext>
            </a:extLst>
          </p:cNvPr>
          <p:cNvSpPr>
            <a:spLocks noGrp="1"/>
          </p:cNvSpPr>
          <p:nvPr>
            <p:ph type="title"/>
          </p:nvPr>
        </p:nvSpPr>
        <p:spPr>
          <a:xfrm>
            <a:off x="922635" y="1250575"/>
            <a:ext cx="4604274" cy="4163210"/>
          </a:xfrm>
        </p:spPr>
        <p:txBody>
          <a:bodyPr anchor="ctr">
            <a:normAutofit/>
          </a:bodyPr>
          <a:lstStyle/>
          <a:p>
            <a:r>
              <a:rPr lang="en-US" sz="3800" dirty="0" err="1">
                <a:solidFill>
                  <a:schemeClr val="bg1"/>
                </a:solidFill>
              </a:rPr>
              <a:t>language.solve</a:t>
            </a:r>
            <a:r>
              <a:rPr lang="en-US" sz="3800" dirty="0">
                <a:solidFill>
                  <a:schemeClr val="bg1"/>
                </a:solidFill>
              </a:rPr>
              <a:t>(null)</a:t>
            </a:r>
          </a:p>
        </p:txBody>
      </p:sp>
      <p:sp>
        <p:nvSpPr>
          <p:cNvPr id="11" name="Rectangle 10">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286034-78DD-18FE-9A30-67763B30F5F3}"/>
              </a:ext>
            </a:extLst>
          </p:cNvPr>
          <p:cNvSpPr>
            <a:spLocks noGrp="1"/>
          </p:cNvSpPr>
          <p:nvPr>
            <p:ph idx="1"/>
          </p:nvPr>
        </p:nvSpPr>
        <p:spPr>
          <a:xfrm>
            <a:off x="6293224" y="860612"/>
            <a:ext cx="4797909" cy="5023821"/>
          </a:xfrm>
        </p:spPr>
        <p:txBody>
          <a:bodyPr anchor="ctr">
            <a:normAutofit/>
          </a:bodyPr>
          <a:lstStyle/>
          <a:p>
            <a:r>
              <a:rPr lang="en-US" sz="2000" dirty="0">
                <a:solidFill>
                  <a:schemeClr val="bg1"/>
                </a:solidFill>
              </a:rPr>
              <a:t>Null vs Undefined</a:t>
            </a:r>
          </a:p>
          <a:p>
            <a:r>
              <a:rPr lang="en-US" sz="2000" dirty="0">
                <a:solidFill>
                  <a:schemeClr val="bg1"/>
                </a:solidFill>
              </a:rPr>
              <a:t>Structs</a:t>
            </a:r>
          </a:p>
          <a:p>
            <a:r>
              <a:rPr lang="en-US" sz="2000" dirty="0">
                <a:solidFill>
                  <a:schemeClr val="bg1"/>
                </a:solidFill>
              </a:rPr>
              <a:t>Compile-time null checking</a:t>
            </a:r>
          </a:p>
          <a:p>
            <a:r>
              <a:rPr lang="en-US" sz="2000" dirty="0">
                <a:solidFill>
                  <a:schemeClr val="bg1"/>
                </a:solidFill>
              </a:rPr>
              <a:t>Discriminated unions</a:t>
            </a:r>
          </a:p>
        </p:txBody>
      </p:sp>
      <p:pic>
        <p:nvPicPr>
          <p:cNvPr id="4" name="Content Placeholder 5" descr="No sign with solid fill">
            <a:extLst>
              <a:ext uri="{FF2B5EF4-FFF2-40B4-BE49-F238E27FC236}">
                <a16:creationId xmlns:a16="http://schemas.microsoft.com/office/drawing/2014/main" id="{E67F1C66-FB5A-A5D8-117E-8D2ED9A00F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2080313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C116-C638-0C40-473A-8C9B459AA7A3}"/>
              </a:ext>
            </a:extLst>
          </p:cNvPr>
          <p:cNvSpPr>
            <a:spLocks noGrp="1"/>
          </p:cNvSpPr>
          <p:nvPr>
            <p:ph type="title"/>
          </p:nvPr>
        </p:nvSpPr>
        <p:spPr/>
        <p:txBody>
          <a:bodyPr/>
          <a:lstStyle/>
          <a:p>
            <a:r>
              <a:rPr lang="en-US" dirty="0">
                <a:solidFill>
                  <a:schemeClr val="bg1"/>
                </a:solidFill>
              </a:rPr>
              <a:t>Traditional (pseudocode)</a:t>
            </a:r>
          </a:p>
        </p:txBody>
      </p:sp>
      <p:sp>
        <p:nvSpPr>
          <p:cNvPr id="3" name="Content Placeholder 2">
            <a:extLst>
              <a:ext uri="{FF2B5EF4-FFF2-40B4-BE49-F238E27FC236}">
                <a16:creationId xmlns:a16="http://schemas.microsoft.com/office/drawing/2014/main" id="{8FB658EE-81C2-81FF-BE09-972EED487A5F}"/>
              </a:ext>
            </a:extLst>
          </p:cNvPr>
          <p:cNvSpPr>
            <a:spLocks noGrp="1"/>
          </p:cNvSpPr>
          <p:nvPr>
            <p:ph idx="1"/>
          </p:nvPr>
        </p:nvSpPr>
        <p:spPr/>
        <p:txBody>
          <a:bodyPr>
            <a:normAutofit lnSpcReduction="10000"/>
          </a:bodyPr>
          <a:lstStyle/>
          <a:p>
            <a:pPr marL="0" indent="0">
              <a:buNone/>
            </a:pPr>
            <a:r>
              <a:rPr lang="en-US" dirty="0">
                <a:solidFill>
                  <a:schemeClr val="bg1"/>
                </a:solidFill>
                <a:latin typeface="Consolas" panose="020B0609020204030204" pitchFamily="49" charset="0"/>
              </a:rPr>
              <a:t>function </a:t>
            </a:r>
            <a:r>
              <a:rPr lang="en-US" dirty="0" err="1">
                <a:solidFill>
                  <a:schemeClr val="bg1"/>
                </a:solidFill>
                <a:latin typeface="Consolas" panose="020B0609020204030204" pitchFamily="49" charset="0"/>
              </a:rPr>
              <a:t>get_book</a:t>
            </a:r>
            <a:r>
              <a:rPr lang="en-US" dirty="0">
                <a:solidFill>
                  <a:schemeClr val="bg1"/>
                </a:solidFill>
                <a:latin typeface="Consolas" panose="020B0609020204030204" pitchFamily="49" charset="0"/>
              </a:rPr>
              <a:t>(</a:t>
            </a:r>
            <a:r>
              <a:rPr lang="en-US" dirty="0" err="1">
                <a:solidFill>
                  <a:srgbClr val="FF33CC"/>
                </a:solidFill>
                <a:latin typeface="Consolas" panose="020B0609020204030204" pitchFamily="49" charset="0"/>
              </a:rPr>
              <a:t>id</a:t>
            </a:r>
            <a:r>
              <a:rPr lang="en-US" dirty="0" err="1">
                <a:solidFill>
                  <a:schemeClr val="bg1"/>
                </a:solidFill>
                <a:latin typeface="Consolas" panose="020B0609020204030204" pitchFamily="49" charset="0"/>
              </a:rPr>
              <a:t>:</a:t>
            </a:r>
            <a:r>
              <a:rPr lang="en-US" dirty="0" err="1">
                <a:solidFill>
                  <a:srgbClr val="FFFF00"/>
                </a:solidFill>
                <a:latin typeface="Consolas" panose="020B0609020204030204" pitchFamily="49" charset="0"/>
              </a:rPr>
              <a:t>number</a:t>
            </a:r>
            <a:r>
              <a:rPr lang="en-US" dirty="0">
                <a:solidFill>
                  <a:schemeClr val="bg1"/>
                </a:solidFill>
                <a:latin typeface="Consolas" panose="020B0609020204030204" pitchFamily="49" charset="0"/>
              </a:rPr>
              <a:t>): </a:t>
            </a:r>
            <a:r>
              <a:rPr lang="en-US" dirty="0">
                <a:solidFill>
                  <a:srgbClr val="FFFF00"/>
                </a:solidFill>
                <a:latin typeface="Consolas" panose="020B0609020204030204" pitchFamily="49" charset="0"/>
              </a:rPr>
              <a:t>book</a:t>
            </a:r>
          </a:p>
          <a:p>
            <a:pPr marL="0" indent="0">
              <a:buNone/>
            </a:pPr>
            <a:r>
              <a:rPr lang="en-US" dirty="0">
                <a:solidFill>
                  <a:schemeClr val="bg1"/>
                </a:solidFill>
                <a:latin typeface="Consolas" panose="020B0609020204030204" pitchFamily="49" charset="0"/>
              </a:rPr>
              <a:t>  retrieve </a:t>
            </a:r>
            <a:r>
              <a:rPr lang="en-US" dirty="0">
                <a:solidFill>
                  <a:srgbClr val="FF33CC"/>
                </a:solidFill>
                <a:latin typeface="Consolas" panose="020B0609020204030204" pitchFamily="49" charset="0"/>
              </a:rPr>
              <a:t>record</a:t>
            </a:r>
            <a:r>
              <a:rPr lang="en-US" dirty="0">
                <a:solidFill>
                  <a:schemeClr val="bg1"/>
                </a:solidFill>
                <a:latin typeface="Consolas" panose="020B0609020204030204" pitchFamily="49" charset="0"/>
              </a:rPr>
              <a:t> from database by </a:t>
            </a:r>
            <a:r>
              <a:rPr lang="en-US" dirty="0">
                <a:solidFill>
                  <a:srgbClr val="FF33CC"/>
                </a:solidFill>
                <a:latin typeface="Consolas" panose="020B0609020204030204" pitchFamily="49" charset="0"/>
              </a:rPr>
              <a:t>id</a:t>
            </a:r>
          </a:p>
          <a:p>
            <a:pPr marL="0" indent="0">
              <a:buNone/>
            </a:pPr>
            <a:r>
              <a:rPr lang="en-US" dirty="0">
                <a:solidFill>
                  <a:schemeClr val="bg1"/>
                </a:solidFill>
                <a:latin typeface="Consolas" panose="020B0609020204030204" pitchFamily="49" charset="0"/>
              </a:rPr>
              <a:t>  if </a:t>
            </a:r>
            <a:r>
              <a:rPr lang="en-US" dirty="0">
                <a:solidFill>
                  <a:srgbClr val="FF33CC"/>
                </a:solidFill>
                <a:latin typeface="Consolas" panose="020B0609020204030204" pitchFamily="49" charset="0"/>
              </a:rPr>
              <a:t>record</a:t>
            </a:r>
            <a:r>
              <a:rPr lang="en-US" dirty="0">
                <a:solidFill>
                  <a:schemeClr val="bg1"/>
                </a:solidFill>
                <a:latin typeface="Consolas" panose="020B0609020204030204" pitchFamily="49" charset="0"/>
              </a:rPr>
              <a:t> </a:t>
            </a:r>
            <a:r>
              <a:rPr lang="en-US" dirty="0">
                <a:solidFill>
                  <a:schemeClr val="accent2"/>
                </a:solidFill>
                <a:latin typeface="Consolas" panose="020B0609020204030204" pitchFamily="49" charset="0"/>
              </a:rPr>
              <a:t>does not exist</a:t>
            </a:r>
            <a:r>
              <a:rPr lang="en-US" dirty="0">
                <a:solidFill>
                  <a:schemeClr val="bg1"/>
                </a:solidFill>
                <a:latin typeface="Consolas" panose="020B0609020204030204" pitchFamily="49" charset="0"/>
              </a:rPr>
              <a:t> </a:t>
            </a:r>
            <a:r>
              <a:rPr lang="en-US" dirty="0">
                <a:solidFill>
                  <a:schemeClr val="accent1"/>
                </a:solidFill>
                <a:latin typeface="Consolas" panose="020B0609020204030204" pitchFamily="49" charset="0"/>
              </a:rPr>
              <a:t>return</a:t>
            </a:r>
            <a:r>
              <a:rPr lang="en-US" dirty="0">
                <a:solidFill>
                  <a:schemeClr val="bg1"/>
                </a:solidFill>
                <a:latin typeface="Consolas" panose="020B0609020204030204" pitchFamily="49" charset="0"/>
              </a:rPr>
              <a:t> </a:t>
            </a:r>
            <a:r>
              <a:rPr lang="en-US" dirty="0">
                <a:solidFill>
                  <a:schemeClr val="bg1">
                    <a:lumMod val="50000"/>
                  </a:schemeClr>
                </a:solidFill>
                <a:latin typeface="Consolas" panose="020B0609020204030204" pitchFamily="49" charset="0"/>
              </a:rPr>
              <a:t>null</a:t>
            </a:r>
          </a:p>
          <a:p>
            <a:pPr marL="0" indent="0">
              <a:buNone/>
            </a:pPr>
            <a:r>
              <a:rPr lang="en-US" dirty="0">
                <a:solidFill>
                  <a:schemeClr val="bg1"/>
                </a:solidFill>
                <a:latin typeface="Consolas" panose="020B0609020204030204" pitchFamily="49" charset="0"/>
              </a:rPr>
              <a:t>  else </a:t>
            </a:r>
            <a:r>
              <a:rPr lang="en-US" dirty="0">
                <a:solidFill>
                  <a:schemeClr val="accent1"/>
                </a:solidFill>
                <a:latin typeface="Consolas" panose="020B0609020204030204" pitchFamily="49" charset="0"/>
              </a:rPr>
              <a:t>return</a:t>
            </a:r>
            <a:r>
              <a:rPr lang="en-US" dirty="0">
                <a:solidFill>
                  <a:schemeClr val="bg1"/>
                </a:solidFill>
                <a:latin typeface="Consolas" panose="020B0609020204030204" pitchFamily="49" charset="0"/>
              </a:rPr>
              <a:t> </a:t>
            </a:r>
            <a:r>
              <a:rPr lang="en-US" dirty="0">
                <a:solidFill>
                  <a:srgbClr val="FFFF00"/>
                </a:solidFill>
                <a:latin typeface="Consolas" panose="020B0609020204030204" pitchFamily="49" charset="0"/>
              </a:rPr>
              <a:t>book</a:t>
            </a:r>
          </a:p>
          <a:p>
            <a:pPr marL="0" indent="0">
              <a:buNone/>
            </a:pPr>
            <a:r>
              <a:rPr lang="en-US" dirty="0">
                <a:solidFill>
                  <a:schemeClr val="bg1"/>
                </a:solidFill>
                <a:latin typeface="Consolas" panose="020B0609020204030204" pitchFamily="49" charset="0"/>
              </a:rPr>
              <a:t>end function</a:t>
            </a:r>
          </a:p>
          <a:p>
            <a:pPr marL="0" indent="0">
              <a:buNone/>
            </a:pPr>
            <a:endParaRPr lang="en-US" dirty="0">
              <a:solidFill>
                <a:schemeClr val="bg1"/>
              </a:solidFill>
              <a:latin typeface="Consolas" panose="020B0609020204030204" pitchFamily="49" charset="0"/>
            </a:endParaRPr>
          </a:p>
          <a:p>
            <a:pPr marL="0" indent="0">
              <a:buNone/>
            </a:pPr>
            <a:r>
              <a:rPr lang="en-US" dirty="0" err="1">
                <a:solidFill>
                  <a:srgbClr val="FF33CC"/>
                </a:solidFill>
                <a:latin typeface="Consolas" panose="020B0609020204030204" pitchFamily="49" charset="0"/>
              </a:rPr>
              <a:t>my_book</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get_book</a:t>
            </a:r>
            <a:r>
              <a:rPr lang="en-US" dirty="0">
                <a:solidFill>
                  <a:schemeClr val="bg1"/>
                </a:solidFill>
                <a:latin typeface="Consolas" panose="020B0609020204030204" pitchFamily="49" charset="0"/>
              </a:rPr>
              <a:t>(</a:t>
            </a:r>
            <a:r>
              <a:rPr lang="en-US" dirty="0">
                <a:solidFill>
                  <a:srgbClr val="FF33CC"/>
                </a:solidFill>
                <a:latin typeface="Consolas" panose="020B0609020204030204" pitchFamily="49" charset="0"/>
              </a:rPr>
              <a:t>1</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if </a:t>
            </a:r>
            <a:r>
              <a:rPr lang="en-US" dirty="0" err="1">
                <a:solidFill>
                  <a:srgbClr val="FF33CC"/>
                </a:solidFill>
                <a:latin typeface="Consolas" panose="020B0609020204030204" pitchFamily="49" charset="0"/>
              </a:rPr>
              <a:t>my_book</a:t>
            </a:r>
            <a:r>
              <a:rPr lang="en-US" dirty="0">
                <a:solidFill>
                  <a:schemeClr val="bg1"/>
                </a:solidFill>
                <a:latin typeface="Consolas" panose="020B0609020204030204" pitchFamily="49" charset="0"/>
              </a:rPr>
              <a:t> </a:t>
            </a:r>
            <a:r>
              <a:rPr lang="en-US" dirty="0">
                <a:solidFill>
                  <a:schemeClr val="accent2"/>
                </a:solidFill>
                <a:latin typeface="Consolas" panose="020B0609020204030204" pitchFamily="49" charset="0"/>
              </a:rPr>
              <a:t>is null</a:t>
            </a:r>
            <a:r>
              <a:rPr lang="en-US" dirty="0">
                <a:solidFill>
                  <a:schemeClr val="bg1"/>
                </a:solidFill>
                <a:latin typeface="Consolas" panose="020B0609020204030204" pitchFamily="49" charset="0"/>
              </a:rPr>
              <a:t> </a:t>
            </a:r>
            <a:r>
              <a:rPr lang="en-US" dirty="0">
                <a:solidFill>
                  <a:schemeClr val="accent1"/>
                </a:solidFill>
                <a:latin typeface="Consolas" panose="020B0609020204030204" pitchFamily="49" charset="0"/>
              </a:rPr>
              <a:t>print</a:t>
            </a:r>
            <a:r>
              <a:rPr lang="en-US" dirty="0">
                <a:solidFill>
                  <a:schemeClr val="bg1"/>
                </a:solidFill>
                <a:latin typeface="Consolas" panose="020B0609020204030204" pitchFamily="49" charset="0"/>
              </a:rPr>
              <a:t> “book not found”</a:t>
            </a:r>
          </a:p>
          <a:p>
            <a:pPr marL="0" indent="0">
              <a:buNone/>
            </a:pPr>
            <a:r>
              <a:rPr lang="en-US" dirty="0">
                <a:solidFill>
                  <a:schemeClr val="bg1"/>
                </a:solidFill>
                <a:latin typeface="Consolas" panose="020B0609020204030204" pitchFamily="49" charset="0"/>
              </a:rPr>
              <a:t>else </a:t>
            </a:r>
            <a:r>
              <a:rPr lang="en-US" dirty="0">
                <a:solidFill>
                  <a:schemeClr val="accent1"/>
                </a:solidFill>
                <a:latin typeface="Consolas" panose="020B0609020204030204" pitchFamily="49" charset="0"/>
              </a:rPr>
              <a:t>print</a:t>
            </a:r>
            <a:r>
              <a:rPr lang="en-US" dirty="0">
                <a:solidFill>
                  <a:schemeClr val="bg1"/>
                </a:solidFill>
                <a:latin typeface="Consolas" panose="020B0609020204030204" pitchFamily="49" charset="0"/>
              </a:rPr>
              <a:t> “book found”</a:t>
            </a:r>
          </a:p>
        </p:txBody>
      </p:sp>
      <p:pic>
        <p:nvPicPr>
          <p:cNvPr id="4" name="Content Placeholder 5" descr="No sign with solid fill">
            <a:extLst>
              <a:ext uri="{FF2B5EF4-FFF2-40B4-BE49-F238E27FC236}">
                <a16:creationId xmlns:a16="http://schemas.microsoft.com/office/drawing/2014/main" id="{43C7317A-3BFF-4631-6721-88336A6E5C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2931081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C116-C638-0C40-473A-8C9B459AA7A3}"/>
              </a:ext>
            </a:extLst>
          </p:cNvPr>
          <p:cNvSpPr>
            <a:spLocks noGrp="1"/>
          </p:cNvSpPr>
          <p:nvPr>
            <p:ph type="title"/>
          </p:nvPr>
        </p:nvSpPr>
        <p:spPr/>
        <p:txBody>
          <a:bodyPr/>
          <a:lstStyle/>
          <a:p>
            <a:r>
              <a:rPr lang="en-US" dirty="0">
                <a:solidFill>
                  <a:schemeClr val="bg1"/>
                </a:solidFill>
              </a:rPr>
              <a:t>Discriminated Union (pseudocode)</a:t>
            </a:r>
          </a:p>
        </p:txBody>
      </p:sp>
      <p:sp>
        <p:nvSpPr>
          <p:cNvPr id="3" name="Content Placeholder 2">
            <a:extLst>
              <a:ext uri="{FF2B5EF4-FFF2-40B4-BE49-F238E27FC236}">
                <a16:creationId xmlns:a16="http://schemas.microsoft.com/office/drawing/2014/main" id="{8FB658EE-81C2-81FF-BE09-972EED487A5F}"/>
              </a:ext>
            </a:extLst>
          </p:cNvPr>
          <p:cNvSpPr>
            <a:spLocks noGrp="1"/>
          </p:cNvSpPr>
          <p:nvPr>
            <p:ph idx="1"/>
          </p:nvPr>
        </p:nvSpPr>
        <p:spPr/>
        <p:txBody>
          <a:bodyPr>
            <a:normAutofit lnSpcReduction="10000"/>
          </a:bodyPr>
          <a:lstStyle/>
          <a:p>
            <a:pPr marL="0" indent="0">
              <a:buNone/>
            </a:pPr>
            <a:r>
              <a:rPr lang="en-US" dirty="0">
                <a:solidFill>
                  <a:schemeClr val="bg1"/>
                </a:solidFill>
                <a:latin typeface="Consolas" panose="020B0609020204030204" pitchFamily="49" charset="0"/>
              </a:rPr>
              <a:t>function </a:t>
            </a:r>
            <a:r>
              <a:rPr lang="en-US" dirty="0" err="1">
                <a:solidFill>
                  <a:schemeClr val="bg1"/>
                </a:solidFill>
                <a:latin typeface="Consolas" panose="020B0609020204030204" pitchFamily="49" charset="0"/>
              </a:rPr>
              <a:t>get_book</a:t>
            </a:r>
            <a:r>
              <a:rPr lang="en-US" dirty="0">
                <a:solidFill>
                  <a:schemeClr val="bg1"/>
                </a:solidFill>
                <a:latin typeface="Consolas" panose="020B0609020204030204" pitchFamily="49" charset="0"/>
              </a:rPr>
              <a:t>(</a:t>
            </a:r>
            <a:r>
              <a:rPr lang="en-US" dirty="0" err="1">
                <a:solidFill>
                  <a:srgbClr val="FF33CC"/>
                </a:solidFill>
                <a:latin typeface="Consolas" panose="020B0609020204030204" pitchFamily="49" charset="0"/>
              </a:rPr>
              <a:t>id</a:t>
            </a:r>
            <a:r>
              <a:rPr lang="en-US" dirty="0" err="1">
                <a:solidFill>
                  <a:schemeClr val="bg1"/>
                </a:solidFill>
                <a:latin typeface="Consolas" panose="020B0609020204030204" pitchFamily="49" charset="0"/>
              </a:rPr>
              <a:t>:</a:t>
            </a:r>
            <a:r>
              <a:rPr lang="en-US" dirty="0" err="1">
                <a:solidFill>
                  <a:srgbClr val="FFFF00"/>
                </a:solidFill>
                <a:latin typeface="Consolas" panose="020B0609020204030204" pitchFamily="49" charset="0"/>
              </a:rPr>
              <a:t>number</a:t>
            </a:r>
            <a:r>
              <a:rPr lang="en-US" dirty="0">
                <a:solidFill>
                  <a:schemeClr val="bg1"/>
                </a:solidFill>
                <a:latin typeface="Consolas" panose="020B0609020204030204" pitchFamily="49" charset="0"/>
              </a:rPr>
              <a:t>): </a:t>
            </a:r>
            <a:r>
              <a:rPr lang="en-US" dirty="0" err="1">
                <a:solidFill>
                  <a:srgbClr val="FFFF00"/>
                </a:solidFill>
                <a:latin typeface="Consolas" panose="020B0609020204030204" pitchFamily="49" charset="0"/>
              </a:rPr>
              <a:t>no_book</a:t>
            </a:r>
            <a:r>
              <a:rPr lang="en-US" dirty="0">
                <a:solidFill>
                  <a:schemeClr val="bg1"/>
                </a:solidFill>
                <a:latin typeface="Consolas" panose="020B0609020204030204" pitchFamily="49" charset="0"/>
              </a:rPr>
              <a:t> or </a:t>
            </a:r>
            <a:r>
              <a:rPr lang="en-US" dirty="0">
                <a:solidFill>
                  <a:srgbClr val="FFFF00"/>
                </a:solidFill>
                <a:latin typeface="Consolas" panose="020B0609020204030204" pitchFamily="49" charset="0"/>
              </a:rPr>
              <a:t>book</a:t>
            </a:r>
          </a:p>
          <a:p>
            <a:pPr marL="0" indent="0">
              <a:buNone/>
            </a:pPr>
            <a:r>
              <a:rPr lang="en-US" dirty="0">
                <a:solidFill>
                  <a:schemeClr val="bg1"/>
                </a:solidFill>
                <a:latin typeface="Consolas" panose="020B0609020204030204" pitchFamily="49" charset="0"/>
              </a:rPr>
              <a:t>  retrieve </a:t>
            </a:r>
            <a:r>
              <a:rPr lang="en-US" dirty="0">
                <a:solidFill>
                  <a:srgbClr val="FF33CC"/>
                </a:solidFill>
                <a:latin typeface="Consolas" panose="020B0609020204030204" pitchFamily="49" charset="0"/>
              </a:rPr>
              <a:t>record</a:t>
            </a:r>
            <a:r>
              <a:rPr lang="en-US" dirty="0">
                <a:solidFill>
                  <a:schemeClr val="bg1"/>
                </a:solidFill>
                <a:latin typeface="Consolas" panose="020B0609020204030204" pitchFamily="49" charset="0"/>
              </a:rPr>
              <a:t> from database by </a:t>
            </a:r>
            <a:r>
              <a:rPr lang="en-US" dirty="0">
                <a:solidFill>
                  <a:srgbClr val="FF33CC"/>
                </a:solidFill>
                <a:latin typeface="Consolas" panose="020B0609020204030204" pitchFamily="49" charset="0"/>
              </a:rPr>
              <a:t>id</a:t>
            </a:r>
          </a:p>
          <a:p>
            <a:pPr marL="0" indent="0">
              <a:buNone/>
            </a:pPr>
            <a:r>
              <a:rPr lang="en-US" dirty="0">
                <a:solidFill>
                  <a:schemeClr val="bg1"/>
                </a:solidFill>
                <a:latin typeface="Consolas" panose="020B0609020204030204" pitchFamily="49" charset="0"/>
              </a:rPr>
              <a:t>  if </a:t>
            </a:r>
            <a:r>
              <a:rPr lang="en-US" dirty="0">
                <a:solidFill>
                  <a:srgbClr val="FF33CC"/>
                </a:solidFill>
                <a:latin typeface="Consolas" panose="020B0609020204030204" pitchFamily="49" charset="0"/>
              </a:rPr>
              <a:t>record</a:t>
            </a:r>
            <a:r>
              <a:rPr lang="en-US" dirty="0">
                <a:solidFill>
                  <a:schemeClr val="bg1"/>
                </a:solidFill>
                <a:latin typeface="Consolas" panose="020B0609020204030204" pitchFamily="49" charset="0"/>
              </a:rPr>
              <a:t> </a:t>
            </a:r>
            <a:r>
              <a:rPr lang="en-US" dirty="0">
                <a:solidFill>
                  <a:schemeClr val="accent2"/>
                </a:solidFill>
                <a:latin typeface="Consolas" panose="020B0609020204030204" pitchFamily="49" charset="0"/>
              </a:rPr>
              <a:t>does not exist </a:t>
            </a:r>
            <a:r>
              <a:rPr lang="en-US" dirty="0">
                <a:solidFill>
                  <a:schemeClr val="accent1"/>
                </a:solidFill>
                <a:latin typeface="Consolas" panose="020B0609020204030204" pitchFamily="49" charset="0"/>
              </a:rPr>
              <a:t>return</a:t>
            </a:r>
            <a:r>
              <a:rPr lang="en-US" dirty="0">
                <a:solidFill>
                  <a:schemeClr val="bg1"/>
                </a:solidFill>
                <a:latin typeface="Consolas" panose="020B0609020204030204" pitchFamily="49" charset="0"/>
              </a:rPr>
              <a:t> </a:t>
            </a:r>
            <a:r>
              <a:rPr lang="en-US" dirty="0" err="1">
                <a:solidFill>
                  <a:srgbClr val="FFFF00"/>
                </a:solidFill>
                <a:latin typeface="Consolas" panose="020B0609020204030204" pitchFamily="49" charset="0"/>
              </a:rPr>
              <a:t>no_book</a:t>
            </a:r>
            <a:endParaRPr lang="en-US" dirty="0">
              <a:solidFill>
                <a:srgbClr val="FFFF00"/>
              </a:solidFill>
              <a:latin typeface="Consolas" panose="020B0609020204030204" pitchFamily="49" charset="0"/>
            </a:endParaRPr>
          </a:p>
          <a:p>
            <a:pPr marL="0" indent="0">
              <a:buNone/>
            </a:pPr>
            <a:r>
              <a:rPr lang="en-US" dirty="0">
                <a:solidFill>
                  <a:schemeClr val="bg1"/>
                </a:solidFill>
                <a:latin typeface="Consolas" panose="020B0609020204030204" pitchFamily="49" charset="0"/>
              </a:rPr>
              <a:t>  else </a:t>
            </a:r>
            <a:r>
              <a:rPr lang="en-US" dirty="0">
                <a:solidFill>
                  <a:schemeClr val="accent1"/>
                </a:solidFill>
                <a:latin typeface="Consolas" panose="020B0609020204030204" pitchFamily="49" charset="0"/>
              </a:rPr>
              <a:t>return</a:t>
            </a:r>
            <a:r>
              <a:rPr lang="en-US" dirty="0">
                <a:solidFill>
                  <a:schemeClr val="bg1"/>
                </a:solidFill>
                <a:latin typeface="Consolas" panose="020B0609020204030204" pitchFamily="49" charset="0"/>
              </a:rPr>
              <a:t> </a:t>
            </a:r>
            <a:r>
              <a:rPr lang="en-US" dirty="0">
                <a:solidFill>
                  <a:srgbClr val="FFFF00"/>
                </a:solidFill>
                <a:latin typeface="Consolas" panose="020B0609020204030204" pitchFamily="49" charset="0"/>
              </a:rPr>
              <a:t>book</a:t>
            </a:r>
          </a:p>
          <a:p>
            <a:pPr marL="0" indent="0">
              <a:buNone/>
            </a:pPr>
            <a:r>
              <a:rPr lang="en-US" dirty="0">
                <a:solidFill>
                  <a:schemeClr val="bg1"/>
                </a:solidFill>
                <a:latin typeface="Consolas" panose="020B0609020204030204" pitchFamily="49" charset="0"/>
              </a:rPr>
              <a:t>end function</a:t>
            </a:r>
          </a:p>
          <a:p>
            <a:pPr marL="0" indent="0">
              <a:buNone/>
            </a:pPr>
            <a:endParaRPr lang="en-US" dirty="0">
              <a:solidFill>
                <a:schemeClr val="bg1"/>
              </a:solidFill>
              <a:latin typeface="Consolas" panose="020B0609020204030204" pitchFamily="49" charset="0"/>
            </a:endParaRPr>
          </a:p>
          <a:p>
            <a:pPr marL="0" indent="0">
              <a:buNone/>
            </a:pPr>
            <a:r>
              <a:rPr lang="en-US" dirty="0" err="1">
                <a:solidFill>
                  <a:schemeClr val="bg1"/>
                </a:solidFill>
                <a:latin typeface="Consolas" panose="020B0609020204030204" pitchFamily="49" charset="0"/>
              </a:rPr>
              <a:t>get_book</a:t>
            </a:r>
            <a:r>
              <a:rPr lang="en-US" dirty="0">
                <a:solidFill>
                  <a:schemeClr val="bg1"/>
                </a:solidFill>
                <a:latin typeface="Consolas" panose="020B0609020204030204" pitchFamily="49" charset="0"/>
              </a:rPr>
              <a:t>(</a:t>
            </a:r>
            <a:r>
              <a:rPr lang="en-US" dirty="0">
                <a:solidFill>
                  <a:srgbClr val="FF33CC"/>
                </a:solidFill>
                <a:latin typeface="Consolas" panose="020B0609020204030204" pitchFamily="49" charset="0"/>
              </a:rPr>
              <a:t>1</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when </a:t>
            </a:r>
            <a:r>
              <a:rPr lang="en-US" dirty="0" err="1">
                <a:solidFill>
                  <a:srgbClr val="FFFF00"/>
                </a:solidFill>
                <a:latin typeface="Consolas" panose="020B0609020204030204" pitchFamily="49" charset="0"/>
              </a:rPr>
              <a:t>no_book</a:t>
            </a:r>
            <a:r>
              <a:rPr lang="en-US" dirty="0">
                <a:solidFill>
                  <a:schemeClr val="bg1"/>
                </a:solidFill>
                <a:latin typeface="Consolas" panose="020B0609020204030204" pitchFamily="49" charset="0"/>
              </a:rPr>
              <a:t> </a:t>
            </a:r>
            <a:r>
              <a:rPr lang="en-US" dirty="0">
                <a:solidFill>
                  <a:schemeClr val="accent1"/>
                </a:solidFill>
                <a:latin typeface="Consolas" panose="020B0609020204030204" pitchFamily="49" charset="0"/>
              </a:rPr>
              <a:t>print</a:t>
            </a:r>
            <a:r>
              <a:rPr lang="en-US" dirty="0">
                <a:solidFill>
                  <a:schemeClr val="bg1"/>
                </a:solidFill>
                <a:latin typeface="Consolas" panose="020B0609020204030204" pitchFamily="49" charset="0"/>
              </a:rPr>
              <a:t> “book not found”</a:t>
            </a:r>
          </a:p>
          <a:p>
            <a:pPr marL="0" indent="0">
              <a:buNone/>
            </a:pPr>
            <a:r>
              <a:rPr lang="en-US" dirty="0">
                <a:solidFill>
                  <a:schemeClr val="bg1"/>
                </a:solidFill>
                <a:latin typeface="Consolas" panose="020B0609020204030204" pitchFamily="49" charset="0"/>
              </a:rPr>
              <a:t>  when </a:t>
            </a:r>
            <a:r>
              <a:rPr lang="en-US" dirty="0">
                <a:solidFill>
                  <a:srgbClr val="FFFF00"/>
                </a:solidFill>
                <a:latin typeface="Consolas" panose="020B0609020204030204" pitchFamily="49" charset="0"/>
              </a:rPr>
              <a:t>book</a:t>
            </a:r>
            <a:r>
              <a:rPr lang="en-US" dirty="0">
                <a:solidFill>
                  <a:schemeClr val="bg1"/>
                </a:solidFill>
                <a:latin typeface="Consolas" panose="020B0609020204030204" pitchFamily="49" charset="0"/>
              </a:rPr>
              <a:t> </a:t>
            </a:r>
            <a:r>
              <a:rPr lang="en-US" dirty="0">
                <a:solidFill>
                  <a:schemeClr val="accent1"/>
                </a:solidFill>
                <a:latin typeface="Consolas" panose="020B0609020204030204" pitchFamily="49" charset="0"/>
              </a:rPr>
              <a:t>print</a:t>
            </a:r>
            <a:r>
              <a:rPr lang="en-US" dirty="0">
                <a:solidFill>
                  <a:schemeClr val="bg1"/>
                </a:solidFill>
                <a:latin typeface="Consolas" panose="020B0609020204030204" pitchFamily="49" charset="0"/>
              </a:rPr>
              <a:t> “book found”</a:t>
            </a:r>
          </a:p>
        </p:txBody>
      </p:sp>
      <p:pic>
        <p:nvPicPr>
          <p:cNvPr id="4" name="Content Placeholder 5" descr="No sign with solid fill">
            <a:extLst>
              <a:ext uri="{FF2B5EF4-FFF2-40B4-BE49-F238E27FC236}">
                <a16:creationId xmlns:a16="http://schemas.microsoft.com/office/drawing/2014/main" id="{D2BE0DDC-2F1B-C3E3-6BBC-DA374D0304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3899995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427D-AD2C-AE0A-3984-C031682BD194}"/>
              </a:ext>
            </a:extLst>
          </p:cNvPr>
          <p:cNvSpPr>
            <a:spLocks noGrp="1"/>
          </p:cNvSpPr>
          <p:nvPr>
            <p:ph type="title"/>
          </p:nvPr>
        </p:nvSpPr>
        <p:spPr/>
        <p:txBody>
          <a:bodyPr/>
          <a:lstStyle/>
          <a:p>
            <a:r>
              <a:rPr lang="en-US" dirty="0">
                <a:solidFill>
                  <a:schemeClr val="bg1"/>
                </a:solidFill>
              </a:rPr>
              <a:t>Discriminated Union(</a:t>
            </a:r>
            <a:r>
              <a:rPr lang="en-US" dirty="0" err="1">
                <a:solidFill>
                  <a:schemeClr val="bg1"/>
                </a:solidFill>
              </a:rPr>
              <a:t>ish</a:t>
            </a:r>
            <a:r>
              <a:rPr lang="en-US" dirty="0">
                <a:solidFill>
                  <a:schemeClr val="bg1"/>
                </a:solidFill>
              </a:rPr>
              <a:t>) C#</a:t>
            </a:r>
          </a:p>
        </p:txBody>
      </p:sp>
      <p:sp>
        <p:nvSpPr>
          <p:cNvPr id="3" name="Content Placeholder 2">
            <a:extLst>
              <a:ext uri="{FF2B5EF4-FFF2-40B4-BE49-F238E27FC236}">
                <a16:creationId xmlns:a16="http://schemas.microsoft.com/office/drawing/2014/main" id="{043845D6-58E7-0DB3-E763-033A3BDD2D2E}"/>
              </a:ext>
            </a:extLst>
          </p:cNvPr>
          <p:cNvSpPr>
            <a:spLocks noGrp="1"/>
          </p:cNvSpPr>
          <p:nvPr>
            <p:ph idx="1"/>
          </p:nvPr>
        </p:nvSpPr>
        <p:spPr/>
        <p:txBody>
          <a:bodyPr>
            <a:normAutofit fontScale="92500" lnSpcReduction="20000"/>
          </a:bodyPr>
          <a:lstStyle/>
          <a:p>
            <a:pPr marL="0" indent="0">
              <a:buNone/>
            </a:pPr>
            <a:r>
              <a:rPr lang="en-US" sz="2000" dirty="0">
                <a:solidFill>
                  <a:schemeClr val="accent5"/>
                </a:solidFill>
                <a:latin typeface="Consolas" panose="020B0609020204030204" pitchFamily="49" charset="0"/>
              </a:rPr>
              <a:t>public</a:t>
            </a:r>
            <a:r>
              <a:rPr lang="en-US" sz="2000" dirty="0">
                <a:solidFill>
                  <a:schemeClr val="bg1"/>
                </a:solidFill>
                <a:latin typeface="Consolas" panose="020B0609020204030204" pitchFamily="49" charset="0"/>
              </a:rPr>
              <a:t> </a:t>
            </a:r>
            <a:r>
              <a:rPr lang="en-US" sz="2000" dirty="0" err="1">
                <a:solidFill>
                  <a:srgbClr val="99CC00"/>
                </a:solidFill>
                <a:latin typeface="Consolas" panose="020B0609020204030204" pitchFamily="49" charset="0"/>
              </a:rPr>
              <a:t>OneOf</a:t>
            </a:r>
            <a:r>
              <a:rPr lang="en-US" sz="2000" dirty="0">
                <a:solidFill>
                  <a:schemeClr val="bg1"/>
                </a:solidFill>
                <a:latin typeface="Consolas" panose="020B0609020204030204" pitchFamily="49" charset="0"/>
              </a:rPr>
              <a:t>&lt;</a:t>
            </a:r>
            <a:r>
              <a:rPr lang="en-US" sz="2000" dirty="0">
                <a:solidFill>
                  <a:schemeClr val="accent6">
                    <a:lumMod val="40000"/>
                    <a:lumOff val="60000"/>
                  </a:schemeClr>
                </a:solidFill>
                <a:latin typeface="Consolas" panose="020B0609020204030204" pitchFamily="49" charset="0"/>
              </a:rPr>
              <a:t>Book</a:t>
            </a:r>
            <a:r>
              <a:rPr lang="en-US" sz="2000" dirty="0">
                <a:solidFill>
                  <a:schemeClr val="bg1"/>
                </a:solidFill>
                <a:latin typeface="Consolas" panose="020B0609020204030204" pitchFamily="49" charset="0"/>
              </a:rPr>
              <a:t>, </a:t>
            </a:r>
            <a:r>
              <a:rPr lang="en-US" sz="2000" dirty="0" err="1">
                <a:solidFill>
                  <a:schemeClr val="accent6">
                    <a:lumMod val="40000"/>
                    <a:lumOff val="60000"/>
                  </a:schemeClr>
                </a:solidFill>
                <a:latin typeface="Consolas" panose="020B0609020204030204" pitchFamily="49" charset="0"/>
              </a:rPr>
              <a:t>NoBook</a:t>
            </a:r>
            <a:r>
              <a:rPr lang="en-US" sz="2000" dirty="0">
                <a:solidFill>
                  <a:schemeClr val="bg1"/>
                </a:solidFill>
                <a:latin typeface="Consolas" panose="020B0609020204030204" pitchFamily="49" charset="0"/>
              </a:rPr>
              <a:t>&gt; </a:t>
            </a:r>
            <a:r>
              <a:rPr lang="en-US" sz="2000" dirty="0" err="1">
                <a:solidFill>
                  <a:schemeClr val="accent4">
                    <a:lumMod val="20000"/>
                    <a:lumOff val="80000"/>
                  </a:schemeClr>
                </a:solidFill>
                <a:latin typeface="Consolas" panose="020B0609020204030204" pitchFamily="49" charset="0"/>
              </a:rPr>
              <a:t>GetBook</a:t>
            </a:r>
            <a:r>
              <a:rPr lang="en-US" sz="2000" dirty="0">
                <a:solidFill>
                  <a:schemeClr val="bg1"/>
                </a:solidFill>
                <a:latin typeface="Consolas" panose="020B0609020204030204" pitchFamily="49" charset="0"/>
              </a:rPr>
              <a:t>(</a:t>
            </a:r>
            <a:r>
              <a:rPr lang="en-US" sz="2000" dirty="0">
                <a:solidFill>
                  <a:schemeClr val="accent5"/>
                </a:solidFill>
                <a:latin typeface="Consolas" panose="020B0609020204030204" pitchFamily="49" charset="0"/>
              </a:rPr>
              <a:t>string</a:t>
            </a:r>
            <a:r>
              <a:rPr lang="en-US" sz="2000" dirty="0">
                <a:solidFill>
                  <a:schemeClr val="bg1"/>
                </a:solidFill>
                <a:latin typeface="Consolas" panose="020B0609020204030204" pitchFamily="49" charset="0"/>
              </a:rPr>
              <a:t> </a:t>
            </a:r>
            <a:r>
              <a:rPr lang="en-US" sz="2000" dirty="0">
                <a:solidFill>
                  <a:schemeClr val="accent5">
                    <a:lumMod val="60000"/>
                    <a:lumOff val="40000"/>
                  </a:schemeClr>
                </a:solidFill>
                <a:latin typeface="Consolas" panose="020B0609020204030204" pitchFamily="49" charset="0"/>
              </a:rPr>
              <a:t>id</a:t>
            </a:r>
            <a:r>
              <a:rPr lang="en-US" sz="2000" dirty="0">
                <a:solidFill>
                  <a:schemeClr val="bg1"/>
                </a:solidFill>
                <a:latin typeface="Consolas" panose="020B0609020204030204" pitchFamily="49" charset="0"/>
              </a:rPr>
              <a:t>)</a:t>
            </a:r>
          </a:p>
          <a:p>
            <a:pPr marL="0" indent="0">
              <a:buNone/>
            </a:pPr>
            <a:r>
              <a:rPr lang="en-US" sz="2000" dirty="0">
                <a:solidFill>
                  <a:schemeClr val="bg1"/>
                </a:solidFill>
                <a:latin typeface="Consolas" panose="020B0609020204030204" pitchFamily="49" charset="0"/>
              </a:rPr>
              <a:t>{</a:t>
            </a:r>
          </a:p>
          <a:p>
            <a:pPr marL="0" indent="0">
              <a:buNone/>
            </a:pPr>
            <a:r>
              <a:rPr lang="en-US" sz="2000" dirty="0">
                <a:solidFill>
                  <a:schemeClr val="bg1"/>
                </a:solidFill>
                <a:latin typeface="Consolas" panose="020B0609020204030204" pitchFamily="49" charset="0"/>
              </a:rPr>
              <a:t>    </a:t>
            </a:r>
            <a:r>
              <a:rPr lang="en-US" sz="2000" dirty="0">
                <a:solidFill>
                  <a:schemeClr val="accent6">
                    <a:lumMod val="40000"/>
                    <a:lumOff val="60000"/>
                  </a:schemeClr>
                </a:solidFill>
                <a:latin typeface="Consolas" panose="020B0609020204030204" pitchFamily="49" charset="0"/>
              </a:rPr>
              <a:t>Book</a:t>
            </a:r>
            <a:r>
              <a:rPr lang="en-US" sz="2000" dirty="0">
                <a:solidFill>
                  <a:schemeClr val="bg1"/>
                </a:solidFill>
                <a:latin typeface="Consolas" panose="020B0609020204030204" pitchFamily="49" charset="0"/>
              </a:rPr>
              <a:t> </a:t>
            </a:r>
            <a:r>
              <a:rPr lang="en-US" sz="2000" dirty="0" err="1">
                <a:solidFill>
                  <a:schemeClr val="accent5">
                    <a:lumMod val="60000"/>
                    <a:lumOff val="40000"/>
                  </a:schemeClr>
                </a:solidFill>
                <a:latin typeface="Consolas" panose="020B0609020204030204" pitchFamily="49" charset="0"/>
              </a:rPr>
              <a:t>book</a:t>
            </a:r>
            <a:r>
              <a:rPr lang="en-US" sz="2000" dirty="0">
                <a:solidFill>
                  <a:schemeClr val="bg1"/>
                </a:solidFill>
                <a:latin typeface="Consolas" panose="020B0609020204030204" pitchFamily="49" charset="0"/>
              </a:rPr>
              <a:t> = </a:t>
            </a:r>
            <a:r>
              <a:rPr lang="en-US" sz="2000" dirty="0">
                <a:solidFill>
                  <a:schemeClr val="accent5">
                    <a:lumMod val="60000"/>
                    <a:lumOff val="40000"/>
                  </a:schemeClr>
                </a:solidFill>
                <a:latin typeface="Consolas" panose="020B0609020204030204" pitchFamily="49" charset="0"/>
              </a:rPr>
              <a:t>_</a:t>
            </a:r>
            <a:r>
              <a:rPr lang="en-US" sz="2000" dirty="0" err="1">
                <a:solidFill>
                  <a:schemeClr val="accent5">
                    <a:lumMod val="60000"/>
                    <a:lumOff val="40000"/>
                  </a:schemeClr>
                </a:solidFill>
                <a:latin typeface="Consolas" panose="020B0609020204030204" pitchFamily="49" charset="0"/>
              </a:rPr>
              <a:t>repo</a:t>
            </a:r>
            <a:r>
              <a:rPr lang="en-US" sz="2000" dirty="0" err="1">
                <a:solidFill>
                  <a:schemeClr val="bg1"/>
                </a:solidFill>
                <a:latin typeface="Consolas" panose="020B0609020204030204" pitchFamily="49" charset="0"/>
              </a:rPr>
              <a:t>.GetBookById</a:t>
            </a:r>
            <a:r>
              <a:rPr lang="en-US" sz="2000" dirty="0">
                <a:solidFill>
                  <a:schemeClr val="bg1"/>
                </a:solidFill>
                <a:latin typeface="Consolas" panose="020B0609020204030204" pitchFamily="49" charset="0"/>
              </a:rPr>
              <a:t>(</a:t>
            </a:r>
            <a:r>
              <a:rPr lang="en-US" sz="2000" dirty="0">
                <a:solidFill>
                  <a:schemeClr val="accent5">
                    <a:lumMod val="60000"/>
                    <a:lumOff val="40000"/>
                  </a:schemeClr>
                </a:solidFill>
                <a:latin typeface="Consolas" panose="020B0609020204030204" pitchFamily="49" charset="0"/>
              </a:rPr>
              <a:t>id</a:t>
            </a:r>
            <a:r>
              <a:rPr lang="en-US" sz="2000" dirty="0">
                <a:solidFill>
                  <a:schemeClr val="bg1"/>
                </a:solidFill>
                <a:latin typeface="Consolas" panose="020B0609020204030204" pitchFamily="49" charset="0"/>
              </a:rPr>
              <a:t>);</a:t>
            </a:r>
          </a:p>
          <a:p>
            <a:pPr marL="0" indent="0">
              <a:buNone/>
            </a:pPr>
            <a:r>
              <a:rPr lang="en-US" sz="2000" dirty="0">
                <a:solidFill>
                  <a:schemeClr val="bg1"/>
                </a:solidFill>
                <a:latin typeface="Consolas" panose="020B0609020204030204" pitchFamily="49" charset="0"/>
              </a:rPr>
              <a:t>    </a:t>
            </a:r>
            <a:r>
              <a:rPr lang="en-US" sz="2000" dirty="0">
                <a:solidFill>
                  <a:srgbClr val="9966FF"/>
                </a:solidFill>
                <a:latin typeface="Consolas" panose="020B0609020204030204" pitchFamily="49" charset="0"/>
              </a:rPr>
              <a:t>if</a:t>
            </a:r>
            <a:r>
              <a:rPr lang="en-US" sz="2000" dirty="0">
                <a:solidFill>
                  <a:schemeClr val="bg1"/>
                </a:solidFill>
                <a:latin typeface="Consolas" panose="020B0609020204030204" pitchFamily="49" charset="0"/>
              </a:rPr>
              <a:t> (</a:t>
            </a:r>
            <a:r>
              <a:rPr lang="en-US" sz="2000" dirty="0">
                <a:solidFill>
                  <a:schemeClr val="accent5">
                    <a:lumMod val="60000"/>
                    <a:lumOff val="40000"/>
                  </a:schemeClr>
                </a:solidFill>
                <a:latin typeface="Consolas" panose="020B0609020204030204" pitchFamily="49" charset="0"/>
              </a:rPr>
              <a:t>book</a:t>
            </a:r>
            <a:r>
              <a:rPr lang="en-US" sz="2000" dirty="0">
                <a:solidFill>
                  <a:schemeClr val="bg1"/>
                </a:solidFill>
                <a:latin typeface="Consolas" panose="020B0609020204030204" pitchFamily="49" charset="0"/>
              </a:rPr>
              <a:t> == </a:t>
            </a:r>
            <a:r>
              <a:rPr lang="en-US" sz="2000" dirty="0">
                <a:solidFill>
                  <a:schemeClr val="accent5"/>
                </a:solidFill>
                <a:latin typeface="Consolas" panose="020B0609020204030204" pitchFamily="49" charset="0"/>
              </a:rPr>
              <a:t>null</a:t>
            </a:r>
            <a:r>
              <a:rPr lang="en-US" sz="2000" dirty="0">
                <a:solidFill>
                  <a:schemeClr val="bg1"/>
                </a:solidFill>
                <a:latin typeface="Consolas" panose="020B0609020204030204" pitchFamily="49" charset="0"/>
              </a:rPr>
              <a:t>)</a:t>
            </a:r>
          </a:p>
          <a:p>
            <a:pPr marL="0" indent="0">
              <a:buNone/>
            </a:pPr>
            <a:r>
              <a:rPr lang="en-US" sz="2000" dirty="0">
                <a:solidFill>
                  <a:schemeClr val="bg1"/>
                </a:solidFill>
                <a:latin typeface="Consolas" panose="020B0609020204030204" pitchFamily="49" charset="0"/>
              </a:rPr>
              <a:t>    {</a:t>
            </a:r>
          </a:p>
          <a:p>
            <a:pPr marL="0" indent="0">
              <a:buNone/>
            </a:pPr>
            <a:r>
              <a:rPr lang="en-US" sz="2000" dirty="0">
                <a:solidFill>
                  <a:schemeClr val="bg1"/>
                </a:solidFill>
                <a:latin typeface="Consolas" panose="020B0609020204030204" pitchFamily="49" charset="0"/>
              </a:rPr>
              <a:t>        </a:t>
            </a:r>
            <a:r>
              <a:rPr lang="en-US" sz="2000" dirty="0">
                <a:solidFill>
                  <a:srgbClr val="9966FF"/>
                </a:solidFill>
                <a:latin typeface="Consolas" panose="020B0609020204030204" pitchFamily="49" charset="0"/>
              </a:rPr>
              <a:t>return</a:t>
            </a:r>
            <a:r>
              <a:rPr lang="en-US" sz="2000" dirty="0">
                <a:solidFill>
                  <a:schemeClr val="bg1"/>
                </a:solidFill>
                <a:latin typeface="Consolas" panose="020B0609020204030204" pitchFamily="49" charset="0"/>
              </a:rPr>
              <a:t> </a:t>
            </a:r>
            <a:r>
              <a:rPr lang="en-US" sz="2000" dirty="0" err="1">
                <a:solidFill>
                  <a:schemeClr val="accent6">
                    <a:lumMod val="40000"/>
                    <a:lumOff val="60000"/>
                  </a:schemeClr>
                </a:solidFill>
                <a:latin typeface="Consolas" panose="020B0609020204030204" pitchFamily="49" charset="0"/>
              </a:rPr>
              <a:t>NoBook</a:t>
            </a:r>
            <a:r>
              <a:rPr lang="en-US" sz="2000" dirty="0" err="1">
                <a:solidFill>
                  <a:schemeClr val="bg1"/>
                </a:solidFill>
                <a:latin typeface="Consolas" panose="020B0609020204030204" pitchFamily="49" charset="0"/>
              </a:rPr>
              <a:t>.Instance</a:t>
            </a:r>
            <a:r>
              <a:rPr lang="en-US" sz="2000" dirty="0">
                <a:solidFill>
                  <a:schemeClr val="bg1"/>
                </a:solidFill>
                <a:latin typeface="Consolas" panose="020B0609020204030204" pitchFamily="49" charset="0"/>
              </a:rPr>
              <a:t>;</a:t>
            </a:r>
          </a:p>
          <a:p>
            <a:pPr marL="0" indent="0">
              <a:buNone/>
            </a:pPr>
            <a:r>
              <a:rPr lang="en-US" sz="2000" dirty="0">
                <a:solidFill>
                  <a:schemeClr val="bg1"/>
                </a:solidFill>
                <a:latin typeface="Consolas" panose="020B0609020204030204" pitchFamily="49" charset="0"/>
              </a:rPr>
              <a:t>    }</a:t>
            </a:r>
          </a:p>
          <a:p>
            <a:pPr marL="0" indent="0">
              <a:buNone/>
            </a:pPr>
            <a:r>
              <a:rPr lang="en-US" sz="2000" dirty="0">
                <a:solidFill>
                  <a:schemeClr val="bg1"/>
                </a:solidFill>
                <a:latin typeface="Consolas" panose="020B0609020204030204" pitchFamily="49" charset="0"/>
              </a:rPr>
              <a:t>    </a:t>
            </a:r>
            <a:r>
              <a:rPr lang="en-US" sz="2000" dirty="0">
                <a:solidFill>
                  <a:srgbClr val="9966FF"/>
                </a:solidFill>
                <a:latin typeface="Consolas" panose="020B0609020204030204" pitchFamily="49" charset="0"/>
              </a:rPr>
              <a:t>return</a:t>
            </a:r>
            <a:r>
              <a:rPr lang="en-US" sz="2000" dirty="0">
                <a:solidFill>
                  <a:schemeClr val="bg1"/>
                </a:solidFill>
                <a:latin typeface="Consolas" panose="020B0609020204030204" pitchFamily="49" charset="0"/>
              </a:rPr>
              <a:t> </a:t>
            </a:r>
            <a:r>
              <a:rPr lang="en-US" sz="2000" dirty="0">
                <a:solidFill>
                  <a:schemeClr val="accent5">
                    <a:lumMod val="60000"/>
                    <a:lumOff val="40000"/>
                  </a:schemeClr>
                </a:solidFill>
                <a:latin typeface="Consolas" panose="020B0609020204030204" pitchFamily="49" charset="0"/>
              </a:rPr>
              <a:t>book</a:t>
            </a:r>
            <a:r>
              <a:rPr lang="en-US" sz="2000" dirty="0">
                <a:solidFill>
                  <a:schemeClr val="bg1"/>
                </a:solidFill>
                <a:latin typeface="Consolas" panose="020B0609020204030204" pitchFamily="49" charset="0"/>
              </a:rPr>
              <a:t>;</a:t>
            </a:r>
          </a:p>
          <a:p>
            <a:pPr marL="0" indent="0">
              <a:buNone/>
            </a:pPr>
            <a:r>
              <a:rPr lang="en-US" sz="2000" dirty="0">
                <a:solidFill>
                  <a:schemeClr val="bg1"/>
                </a:solidFill>
                <a:latin typeface="Consolas" panose="020B0609020204030204" pitchFamily="49" charset="0"/>
              </a:rPr>
              <a:t>}</a:t>
            </a:r>
          </a:p>
          <a:p>
            <a:pPr marL="0" indent="0">
              <a:buNone/>
            </a:pPr>
            <a:r>
              <a:rPr lang="en-US" sz="2000" dirty="0">
                <a:solidFill>
                  <a:schemeClr val="accent5"/>
                </a:solidFill>
                <a:latin typeface="Consolas" panose="020B0609020204030204" pitchFamily="49" charset="0"/>
              </a:rPr>
              <a:t>var</a:t>
            </a:r>
            <a:r>
              <a:rPr lang="en-US" sz="2000" dirty="0">
                <a:solidFill>
                  <a:schemeClr val="bg1"/>
                </a:solidFill>
                <a:latin typeface="Consolas" panose="020B0609020204030204" pitchFamily="49" charset="0"/>
              </a:rPr>
              <a:t> </a:t>
            </a:r>
            <a:r>
              <a:rPr lang="en-US" sz="2000" dirty="0">
                <a:solidFill>
                  <a:schemeClr val="accent5">
                    <a:lumMod val="60000"/>
                    <a:lumOff val="40000"/>
                  </a:schemeClr>
                </a:solidFill>
                <a:latin typeface="Consolas" panose="020B0609020204030204" pitchFamily="49" charset="0"/>
              </a:rPr>
              <a:t>result</a:t>
            </a:r>
            <a:r>
              <a:rPr lang="en-US" sz="2000" dirty="0">
                <a:solidFill>
                  <a:schemeClr val="bg1"/>
                </a:solidFill>
                <a:latin typeface="Consolas" panose="020B0609020204030204" pitchFamily="49" charset="0"/>
              </a:rPr>
              <a:t> = </a:t>
            </a:r>
            <a:r>
              <a:rPr lang="en-US" sz="2000" dirty="0" err="1">
                <a:solidFill>
                  <a:schemeClr val="accent4">
                    <a:lumMod val="20000"/>
                    <a:lumOff val="80000"/>
                  </a:schemeClr>
                </a:solidFill>
                <a:latin typeface="Consolas" panose="020B0609020204030204" pitchFamily="49" charset="0"/>
              </a:rPr>
              <a:t>GetBook</a:t>
            </a:r>
            <a:r>
              <a:rPr lang="en-US" sz="2000" dirty="0">
                <a:solidFill>
                  <a:schemeClr val="bg1"/>
                </a:solidFill>
                <a:latin typeface="Consolas" panose="020B0609020204030204" pitchFamily="49" charset="0"/>
              </a:rPr>
              <a:t>(</a:t>
            </a:r>
            <a:r>
              <a:rPr lang="en-US" sz="2000" dirty="0">
                <a:solidFill>
                  <a:srgbClr val="99CC00"/>
                </a:solidFill>
                <a:latin typeface="Consolas" panose="020B0609020204030204" pitchFamily="49" charset="0"/>
              </a:rPr>
              <a:t>1</a:t>
            </a:r>
            <a:r>
              <a:rPr lang="en-US" sz="2000" dirty="0">
                <a:solidFill>
                  <a:schemeClr val="bg1"/>
                </a:solidFill>
                <a:latin typeface="Consolas" panose="020B0609020204030204" pitchFamily="49" charset="0"/>
              </a:rPr>
              <a:t>);</a:t>
            </a:r>
          </a:p>
          <a:p>
            <a:pPr marL="0" indent="0">
              <a:buNone/>
            </a:pPr>
            <a:r>
              <a:rPr lang="en-US" sz="2000" dirty="0" err="1">
                <a:solidFill>
                  <a:schemeClr val="accent6">
                    <a:lumMod val="40000"/>
                    <a:lumOff val="60000"/>
                  </a:schemeClr>
                </a:solidFill>
                <a:latin typeface="Consolas" panose="020B0609020204030204" pitchFamily="49" charset="0"/>
              </a:rPr>
              <a:t>Console</a:t>
            </a:r>
            <a:r>
              <a:rPr lang="en-US" sz="2000" dirty="0" err="1">
                <a:solidFill>
                  <a:schemeClr val="bg1"/>
                </a:solidFill>
                <a:latin typeface="Consolas" panose="020B0609020204030204" pitchFamily="49" charset="0"/>
              </a:rPr>
              <a:t>.</a:t>
            </a:r>
            <a:r>
              <a:rPr lang="en-US" sz="2000" dirty="0" err="1">
                <a:solidFill>
                  <a:schemeClr val="accent4">
                    <a:lumMod val="20000"/>
                    <a:lumOff val="80000"/>
                  </a:schemeClr>
                </a:solidFill>
                <a:latin typeface="Consolas" panose="020B0609020204030204" pitchFamily="49" charset="0"/>
              </a:rPr>
              <a:t>WriteLine</a:t>
            </a:r>
            <a:r>
              <a:rPr lang="en-US" sz="2000" dirty="0">
                <a:solidFill>
                  <a:schemeClr val="bg1"/>
                </a:solidFill>
                <a:latin typeface="Consolas" panose="020B0609020204030204" pitchFamily="49" charset="0"/>
              </a:rPr>
              <a:t>(</a:t>
            </a:r>
            <a:r>
              <a:rPr lang="en-US" sz="2000" dirty="0" err="1">
                <a:solidFill>
                  <a:schemeClr val="accent5">
                    <a:lumMod val="60000"/>
                    <a:lumOff val="40000"/>
                  </a:schemeClr>
                </a:solidFill>
                <a:latin typeface="Consolas" panose="020B0609020204030204" pitchFamily="49" charset="0"/>
              </a:rPr>
              <a:t>result</a:t>
            </a:r>
            <a:r>
              <a:rPr lang="en-US" sz="2000" dirty="0" err="1">
                <a:solidFill>
                  <a:schemeClr val="bg1"/>
                </a:solidFill>
                <a:latin typeface="Consolas" panose="020B0609020204030204" pitchFamily="49" charset="0"/>
              </a:rPr>
              <a:t>.</a:t>
            </a:r>
            <a:r>
              <a:rPr lang="en-US" sz="2000" dirty="0" err="1">
                <a:solidFill>
                  <a:schemeClr val="accent4">
                    <a:lumMod val="20000"/>
                    <a:lumOff val="80000"/>
                  </a:schemeClr>
                </a:solidFill>
                <a:latin typeface="Consolas" panose="020B0609020204030204" pitchFamily="49" charset="0"/>
              </a:rPr>
              <a:t>Match</a:t>
            </a:r>
            <a:r>
              <a:rPr lang="en-US" sz="2000" dirty="0">
                <a:solidFill>
                  <a:schemeClr val="bg1"/>
                </a:solidFill>
                <a:latin typeface="Consolas" panose="020B0609020204030204" pitchFamily="49" charset="0"/>
              </a:rPr>
              <a:t>(</a:t>
            </a:r>
          </a:p>
          <a:p>
            <a:pPr marL="0" indent="0">
              <a:buNone/>
            </a:pPr>
            <a:r>
              <a:rPr lang="en-US" sz="2000" dirty="0">
                <a:solidFill>
                  <a:schemeClr val="bg1"/>
                </a:solidFill>
                <a:latin typeface="Consolas" panose="020B0609020204030204" pitchFamily="49" charset="0"/>
              </a:rPr>
              <a:t>    </a:t>
            </a:r>
            <a:r>
              <a:rPr lang="en-US" sz="2000" dirty="0">
                <a:solidFill>
                  <a:schemeClr val="accent5"/>
                </a:solidFill>
                <a:latin typeface="Consolas" panose="020B0609020204030204" pitchFamily="49" charset="0"/>
              </a:rPr>
              <a:t>book</a:t>
            </a:r>
            <a:r>
              <a:rPr lang="en-US" sz="2000" dirty="0">
                <a:solidFill>
                  <a:schemeClr val="bg1"/>
                </a:solidFill>
                <a:latin typeface="Consolas" panose="020B0609020204030204" pitchFamily="49" charset="0"/>
              </a:rPr>
              <a:t> =&gt; </a:t>
            </a:r>
            <a:r>
              <a:rPr lang="en-US" sz="2000" dirty="0">
                <a:solidFill>
                  <a:schemeClr val="accent4">
                    <a:lumMod val="75000"/>
                  </a:schemeClr>
                </a:solidFill>
                <a:latin typeface="Consolas" panose="020B0609020204030204" pitchFamily="49" charset="0"/>
              </a:rPr>
              <a:t>"book found"</a:t>
            </a:r>
            <a:r>
              <a:rPr lang="en-US" sz="2000" dirty="0">
                <a:solidFill>
                  <a:schemeClr val="bg1"/>
                </a:solidFill>
                <a:latin typeface="Consolas" panose="020B0609020204030204" pitchFamily="49" charset="0"/>
              </a:rPr>
              <a:t>,</a:t>
            </a:r>
          </a:p>
          <a:p>
            <a:pPr marL="0" indent="0">
              <a:buNone/>
            </a:pPr>
            <a:r>
              <a:rPr lang="en-US" sz="2000" dirty="0">
                <a:solidFill>
                  <a:schemeClr val="bg1"/>
                </a:solidFill>
                <a:latin typeface="Consolas" panose="020B0609020204030204" pitchFamily="49" charset="0"/>
              </a:rPr>
              <a:t>    </a:t>
            </a:r>
            <a:r>
              <a:rPr lang="en-US" sz="2000" dirty="0" err="1">
                <a:solidFill>
                  <a:schemeClr val="accent5"/>
                </a:solidFill>
                <a:latin typeface="Consolas" panose="020B0609020204030204" pitchFamily="49" charset="0"/>
              </a:rPr>
              <a:t>noBook</a:t>
            </a:r>
            <a:r>
              <a:rPr lang="en-US" sz="2000" dirty="0">
                <a:solidFill>
                  <a:schemeClr val="bg1"/>
                </a:solidFill>
                <a:latin typeface="Consolas" panose="020B0609020204030204" pitchFamily="49" charset="0"/>
              </a:rPr>
              <a:t> =&gt; </a:t>
            </a:r>
            <a:r>
              <a:rPr lang="en-US" sz="2000" dirty="0">
                <a:solidFill>
                  <a:schemeClr val="accent4">
                    <a:lumMod val="75000"/>
                  </a:schemeClr>
                </a:solidFill>
                <a:latin typeface="Consolas" panose="020B0609020204030204" pitchFamily="49" charset="0"/>
              </a:rPr>
              <a:t>"book not found"</a:t>
            </a:r>
            <a:r>
              <a:rPr lang="en-US" sz="2000" dirty="0">
                <a:solidFill>
                  <a:schemeClr val="bg1"/>
                </a:solidFill>
                <a:latin typeface="Consolas" panose="020B0609020204030204" pitchFamily="49" charset="0"/>
              </a:rPr>
              <a:t>));</a:t>
            </a:r>
          </a:p>
          <a:p>
            <a:pPr marL="0" indent="0">
              <a:buNone/>
            </a:pPr>
            <a:endParaRPr lang="en-US" sz="2000" dirty="0">
              <a:solidFill>
                <a:schemeClr val="bg1"/>
              </a:solidFill>
              <a:latin typeface="Consolas" panose="020B0609020204030204" pitchFamily="49" charset="0"/>
            </a:endParaRPr>
          </a:p>
        </p:txBody>
      </p:sp>
      <p:pic>
        <p:nvPicPr>
          <p:cNvPr id="4" name="Content Placeholder 5" descr="No sign with solid fill">
            <a:extLst>
              <a:ext uri="{FF2B5EF4-FFF2-40B4-BE49-F238E27FC236}">
                <a16:creationId xmlns:a16="http://schemas.microsoft.com/office/drawing/2014/main" id="{6ACE05FB-390C-BEFD-F235-F1C91FB353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228041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5F5ECD1-8F27-557F-E433-0249760373EB}"/>
              </a:ext>
            </a:extLst>
          </p:cNvPr>
          <p:cNvSpPr>
            <a:spLocks noGrp="1"/>
          </p:cNvSpPr>
          <p:nvPr>
            <p:ph type="title"/>
          </p:nvPr>
        </p:nvSpPr>
        <p:spPr>
          <a:xfrm>
            <a:off x="922635" y="1250575"/>
            <a:ext cx="4604274" cy="4163210"/>
          </a:xfrm>
        </p:spPr>
        <p:txBody>
          <a:bodyPr anchor="ctr">
            <a:normAutofit/>
          </a:bodyPr>
          <a:lstStyle/>
          <a:p>
            <a:r>
              <a:rPr lang="en-US" sz="4000" dirty="0">
                <a:solidFill>
                  <a:schemeClr val="bg1"/>
                </a:solidFill>
              </a:rPr>
              <a:t>null &lt; </a:t>
            </a:r>
            <a:r>
              <a:rPr lang="en-US" sz="4000" dirty="0" err="1">
                <a:solidFill>
                  <a:schemeClr val="bg1"/>
                </a:solidFill>
              </a:rPr>
              <a:t>best_practices</a:t>
            </a:r>
            <a:endParaRPr lang="en-US" sz="4000" dirty="0">
              <a:solidFill>
                <a:schemeClr val="bg1"/>
              </a:solidFill>
            </a:endParaRPr>
          </a:p>
        </p:txBody>
      </p:sp>
      <p:sp>
        <p:nvSpPr>
          <p:cNvPr id="11" name="Rectangle 10">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412658-BD44-DA7A-1EEC-C6347F68A301}"/>
              </a:ext>
            </a:extLst>
          </p:cNvPr>
          <p:cNvSpPr>
            <a:spLocks noGrp="1"/>
          </p:cNvSpPr>
          <p:nvPr>
            <p:ph idx="1"/>
          </p:nvPr>
        </p:nvSpPr>
        <p:spPr>
          <a:xfrm>
            <a:off x="6293224" y="860612"/>
            <a:ext cx="4797909" cy="5023821"/>
          </a:xfrm>
        </p:spPr>
        <p:txBody>
          <a:bodyPr anchor="ctr">
            <a:normAutofit/>
          </a:bodyPr>
          <a:lstStyle/>
          <a:p>
            <a:r>
              <a:rPr lang="en-US" sz="2000" dirty="0">
                <a:solidFill>
                  <a:schemeClr val="bg1"/>
                </a:solidFill>
              </a:rPr>
              <a:t>Use what the language brings</a:t>
            </a:r>
          </a:p>
          <a:p>
            <a:r>
              <a:rPr lang="en-US" sz="2000" dirty="0">
                <a:solidFill>
                  <a:schemeClr val="bg1"/>
                </a:solidFill>
              </a:rPr>
              <a:t>Check for nulls at system boundaries, avoid them internally</a:t>
            </a:r>
          </a:p>
          <a:p>
            <a:r>
              <a:rPr lang="en-US" sz="2000" dirty="0">
                <a:solidFill>
                  <a:schemeClr val="bg1"/>
                </a:solidFill>
              </a:rPr>
              <a:t>Interrogate and remediate every line of code that returns null</a:t>
            </a:r>
          </a:p>
          <a:p>
            <a:r>
              <a:rPr lang="en-US" sz="2000" dirty="0">
                <a:solidFill>
                  <a:schemeClr val="bg1"/>
                </a:solidFill>
              </a:rPr>
              <a:t>Assign default object references instead of null (see </a:t>
            </a:r>
            <a:r>
              <a:rPr lang="en-US" sz="2000" dirty="0">
                <a:solidFill>
                  <a:schemeClr val="bg1"/>
                </a:solidFill>
                <a:hlinkClick r:id="rId2"/>
              </a:rPr>
              <a:t>null object pattern</a:t>
            </a:r>
            <a:r>
              <a:rPr lang="en-US" sz="2000" dirty="0">
                <a:solidFill>
                  <a:schemeClr val="bg1"/>
                </a:solidFill>
              </a:rPr>
              <a:t>)</a:t>
            </a:r>
          </a:p>
        </p:txBody>
      </p:sp>
      <p:pic>
        <p:nvPicPr>
          <p:cNvPr id="4" name="Content Placeholder 5" descr="No sign with solid fill">
            <a:extLst>
              <a:ext uri="{FF2B5EF4-FFF2-40B4-BE49-F238E27FC236}">
                <a16:creationId xmlns:a16="http://schemas.microsoft.com/office/drawing/2014/main" id="{EAFADE21-1318-14F1-39B1-CBB9914EC6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2269440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5C761C-B5DE-09CA-BE27-17EB8DD58158}"/>
              </a:ext>
            </a:extLst>
          </p:cNvPr>
          <p:cNvSpPr>
            <a:spLocks noGrp="1"/>
          </p:cNvSpPr>
          <p:nvPr>
            <p:ph type="title"/>
          </p:nvPr>
        </p:nvSpPr>
        <p:spPr>
          <a:xfrm>
            <a:off x="640080" y="325369"/>
            <a:ext cx="4368602" cy="1956841"/>
          </a:xfrm>
        </p:spPr>
        <p:txBody>
          <a:bodyPr anchor="b">
            <a:normAutofit/>
          </a:bodyPr>
          <a:lstStyle/>
          <a:p>
            <a:r>
              <a:rPr lang="en-US" sz="5400"/>
              <a:t>About Me</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B883DF-C760-85B7-F30A-23CE92579C7F}"/>
              </a:ext>
            </a:extLst>
          </p:cNvPr>
          <p:cNvSpPr>
            <a:spLocks noGrp="1"/>
          </p:cNvSpPr>
          <p:nvPr>
            <p:ph idx="1"/>
          </p:nvPr>
        </p:nvSpPr>
        <p:spPr>
          <a:xfrm>
            <a:off x="640080" y="2872899"/>
            <a:ext cx="4243589" cy="3320668"/>
          </a:xfrm>
        </p:spPr>
        <p:txBody>
          <a:bodyPr>
            <a:normAutofit/>
          </a:bodyPr>
          <a:lstStyle/>
          <a:p>
            <a:r>
              <a:rPr lang="en-US" sz="2200"/>
              <a:t>Michael Meadows (he/him)</a:t>
            </a:r>
          </a:p>
          <a:p>
            <a:r>
              <a:rPr lang="en-US" sz="2200"/>
              <a:t>Father, husband, trans rights ally, advocate for the unhoused</a:t>
            </a:r>
          </a:p>
          <a:p>
            <a:r>
              <a:rPr lang="en-US" sz="2200"/>
              <a:t>Architect at Insight Consulting</a:t>
            </a:r>
          </a:p>
          <a:p>
            <a:r>
              <a:rPr lang="en-US" sz="2200"/>
              <a:t>Aspirational sea kayaker</a:t>
            </a:r>
          </a:p>
        </p:txBody>
      </p:sp>
      <p:pic>
        <p:nvPicPr>
          <p:cNvPr id="5" name="Picture 4" descr="A photo of me and my wife standing in the front of a pool deck with a table and umbrella. In the background is a well-manicured lawn which drops off in to the Saratoga Passage (in the Puget Sound).">
            <a:extLst>
              <a:ext uri="{FF2B5EF4-FFF2-40B4-BE49-F238E27FC236}">
                <a16:creationId xmlns:a16="http://schemas.microsoft.com/office/drawing/2014/main" id="{726CF9DF-FA8D-CB62-1BD9-7193294FFB0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294440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C116-C638-0C40-473A-8C9B459AA7A3}"/>
              </a:ext>
            </a:extLst>
          </p:cNvPr>
          <p:cNvSpPr>
            <a:spLocks noGrp="1"/>
          </p:cNvSpPr>
          <p:nvPr>
            <p:ph type="title"/>
          </p:nvPr>
        </p:nvSpPr>
        <p:spPr/>
        <p:txBody>
          <a:bodyPr/>
          <a:lstStyle/>
          <a:p>
            <a:r>
              <a:rPr lang="en-US" dirty="0">
                <a:solidFill>
                  <a:schemeClr val="bg1"/>
                </a:solidFill>
              </a:rPr>
              <a:t>Null Object Pattern (</a:t>
            </a:r>
            <a:r>
              <a:rPr lang="en-US" dirty="0" err="1">
                <a:solidFill>
                  <a:schemeClr val="bg1"/>
                </a:solidFill>
              </a:rPr>
              <a:t>c#</a:t>
            </a:r>
            <a:r>
              <a:rPr lang="en-US" dirty="0">
                <a:solidFill>
                  <a:schemeClr val="bg1"/>
                </a:solidFill>
              </a:rPr>
              <a:t>)</a:t>
            </a:r>
          </a:p>
        </p:txBody>
      </p:sp>
      <p:sp>
        <p:nvSpPr>
          <p:cNvPr id="3" name="Content Placeholder 2">
            <a:extLst>
              <a:ext uri="{FF2B5EF4-FFF2-40B4-BE49-F238E27FC236}">
                <a16:creationId xmlns:a16="http://schemas.microsoft.com/office/drawing/2014/main" id="{8FB658EE-81C2-81FF-BE09-972EED487A5F}"/>
              </a:ext>
            </a:extLst>
          </p:cNvPr>
          <p:cNvSpPr>
            <a:spLocks noGrp="1"/>
          </p:cNvSpPr>
          <p:nvPr>
            <p:ph idx="1"/>
          </p:nvPr>
        </p:nvSpPr>
        <p:spPr/>
        <p:txBody>
          <a:bodyPr>
            <a:normAutofit/>
          </a:bodyPr>
          <a:lstStyle/>
          <a:p>
            <a:pPr marL="0" indent="0">
              <a:buNone/>
            </a:pPr>
            <a:r>
              <a:rPr lang="en-US" sz="1800" dirty="0">
                <a:solidFill>
                  <a:schemeClr val="accent1"/>
                </a:solidFill>
                <a:latin typeface="Consolas" panose="020B0609020204030204" pitchFamily="49" charset="0"/>
              </a:rPr>
              <a:t>public interface </a:t>
            </a:r>
            <a:r>
              <a:rPr lang="en-US" sz="1800" dirty="0" err="1">
                <a:solidFill>
                  <a:schemeClr val="accent6">
                    <a:lumMod val="40000"/>
                    <a:lumOff val="60000"/>
                  </a:schemeClr>
                </a:solidFill>
                <a:latin typeface="Consolas" panose="020B0609020204030204" pitchFamily="49" charset="0"/>
              </a:rPr>
              <a:t>IBookshelf</a:t>
            </a:r>
            <a:endParaRPr lang="en-US" sz="1800" dirty="0">
              <a:solidFill>
                <a:schemeClr val="accent6">
                  <a:lumMod val="40000"/>
                  <a:lumOff val="60000"/>
                </a:schemeClr>
              </a:solidFill>
              <a:latin typeface="Consolas" panose="020B0609020204030204" pitchFamily="49" charset="0"/>
            </a:endParaRPr>
          </a:p>
          <a:p>
            <a:pPr marL="0" indent="0">
              <a:buNone/>
            </a:pPr>
            <a:r>
              <a:rPr lang="en-US" sz="1800" dirty="0">
                <a:solidFill>
                  <a:schemeClr val="bg1"/>
                </a:solidFill>
                <a:latin typeface="Consolas" panose="020B0609020204030204" pitchFamily="49" charset="0"/>
              </a:rPr>
              <a:t>{</a:t>
            </a:r>
          </a:p>
          <a:p>
            <a:pPr marL="0" indent="0">
              <a:buNone/>
            </a:pPr>
            <a:r>
              <a:rPr lang="en-US" sz="1800" dirty="0">
                <a:solidFill>
                  <a:schemeClr val="bg1"/>
                </a:solidFill>
                <a:latin typeface="Consolas" panose="020B0609020204030204" pitchFamily="49" charset="0"/>
              </a:rPr>
              <a:t>    </a:t>
            </a:r>
            <a:r>
              <a:rPr lang="en-US" sz="1800" dirty="0">
                <a:solidFill>
                  <a:schemeClr val="accent6">
                    <a:lumMod val="60000"/>
                    <a:lumOff val="40000"/>
                  </a:schemeClr>
                </a:solidFill>
                <a:latin typeface="Consolas" panose="020B0609020204030204" pitchFamily="49" charset="0"/>
              </a:rPr>
              <a:t>Book</a:t>
            </a:r>
            <a:r>
              <a:rPr lang="en-US" sz="1800" dirty="0">
                <a:solidFill>
                  <a:schemeClr val="bg1"/>
                </a:solidFill>
                <a:latin typeface="Consolas" panose="020B0609020204030204" pitchFamily="49" charset="0"/>
              </a:rPr>
              <a:t> </a:t>
            </a:r>
            <a:r>
              <a:rPr lang="en-US" sz="1800" dirty="0" err="1">
                <a:solidFill>
                  <a:schemeClr val="accent4">
                    <a:lumMod val="40000"/>
                    <a:lumOff val="60000"/>
                  </a:schemeClr>
                </a:solidFill>
                <a:latin typeface="Consolas" panose="020B0609020204030204" pitchFamily="49" charset="0"/>
              </a:rPr>
              <a:t>FindBook</a:t>
            </a:r>
            <a:r>
              <a:rPr lang="en-US" sz="1800" dirty="0">
                <a:solidFill>
                  <a:schemeClr val="bg1"/>
                </a:solidFill>
                <a:latin typeface="Consolas" panose="020B0609020204030204" pitchFamily="49" charset="0"/>
              </a:rPr>
              <a:t>(</a:t>
            </a:r>
            <a:r>
              <a:rPr lang="en-US" sz="1800" dirty="0">
                <a:solidFill>
                  <a:schemeClr val="accent1"/>
                </a:solidFill>
                <a:latin typeface="Consolas" panose="020B0609020204030204" pitchFamily="49" charset="0"/>
              </a:rPr>
              <a:t>string</a:t>
            </a:r>
            <a:r>
              <a:rPr lang="en-US" sz="1800" dirty="0">
                <a:solidFill>
                  <a:schemeClr val="bg1"/>
                </a:solidFill>
                <a:latin typeface="Consolas" panose="020B0609020204030204" pitchFamily="49" charset="0"/>
              </a:rPr>
              <a:t> </a:t>
            </a:r>
            <a:r>
              <a:rPr lang="en-US" sz="1800" dirty="0">
                <a:solidFill>
                  <a:schemeClr val="accent5">
                    <a:lumMod val="60000"/>
                    <a:lumOff val="40000"/>
                  </a:schemeClr>
                </a:solidFill>
                <a:latin typeface="Consolas" panose="020B0609020204030204" pitchFamily="49" charset="0"/>
              </a:rPr>
              <a:t>id</a:t>
            </a:r>
            <a:r>
              <a:rPr lang="en-US" sz="1800" dirty="0">
                <a:solidFill>
                  <a:schemeClr val="bg1"/>
                </a:solidFill>
                <a:latin typeface="Consolas" panose="020B0609020204030204" pitchFamily="49" charset="0"/>
              </a:rPr>
              <a:t>);</a:t>
            </a:r>
          </a:p>
          <a:p>
            <a:pPr marL="0" indent="0">
              <a:buNone/>
            </a:pPr>
            <a:r>
              <a:rPr lang="en-US" sz="1800" dirty="0">
                <a:solidFill>
                  <a:schemeClr val="bg1"/>
                </a:solidFill>
                <a:latin typeface="Consolas" panose="020B0609020204030204" pitchFamily="49" charset="0"/>
              </a:rPr>
              <a:t>}</a:t>
            </a:r>
          </a:p>
          <a:p>
            <a:pPr marL="0" indent="0">
              <a:buNone/>
            </a:pPr>
            <a:endParaRPr lang="en-US" sz="1800" dirty="0">
              <a:solidFill>
                <a:schemeClr val="bg1"/>
              </a:solidFill>
              <a:latin typeface="Consolas" panose="020B0609020204030204" pitchFamily="49" charset="0"/>
            </a:endParaRPr>
          </a:p>
          <a:p>
            <a:pPr marL="0" indent="0">
              <a:buNone/>
            </a:pPr>
            <a:r>
              <a:rPr lang="en-US" sz="1800" dirty="0">
                <a:solidFill>
                  <a:schemeClr val="accent1"/>
                </a:solidFill>
                <a:latin typeface="Consolas" panose="020B0609020204030204" pitchFamily="49" charset="0"/>
              </a:rPr>
              <a:t>public class </a:t>
            </a:r>
            <a:r>
              <a:rPr lang="en-US" sz="1800" dirty="0" err="1">
                <a:solidFill>
                  <a:schemeClr val="accent6">
                    <a:lumMod val="60000"/>
                    <a:lumOff val="40000"/>
                  </a:schemeClr>
                </a:solidFill>
                <a:latin typeface="Consolas" panose="020B0609020204030204" pitchFamily="49" charset="0"/>
              </a:rPr>
              <a:t>NullBookshelf</a:t>
            </a:r>
            <a:r>
              <a:rPr lang="en-US" sz="1800" dirty="0">
                <a:solidFill>
                  <a:schemeClr val="bg1"/>
                </a:solidFill>
                <a:latin typeface="Consolas" panose="020B0609020204030204" pitchFamily="49" charset="0"/>
              </a:rPr>
              <a:t> : </a:t>
            </a:r>
            <a:r>
              <a:rPr lang="en-US" sz="1800" dirty="0" err="1">
                <a:solidFill>
                  <a:schemeClr val="accent6">
                    <a:lumMod val="40000"/>
                    <a:lumOff val="60000"/>
                  </a:schemeClr>
                </a:solidFill>
                <a:latin typeface="Consolas" panose="020B0609020204030204" pitchFamily="49" charset="0"/>
              </a:rPr>
              <a:t>IBookshelf</a:t>
            </a:r>
            <a:endParaRPr lang="en-US" sz="1800" dirty="0">
              <a:solidFill>
                <a:schemeClr val="accent6">
                  <a:lumMod val="40000"/>
                  <a:lumOff val="60000"/>
                </a:schemeClr>
              </a:solidFill>
              <a:latin typeface="Consolas" panose="020B0609020204030204" pitchFamily="49" charset="0"/>
            </a:endParaRPr>
          </a:p>
          <a:p>
            <a:pPr marL="0" indent="0">
              <a:buNone/>
            </a:pPr>
            <a:r>
              <a:rPr lang="en-US" sz="1800" dirty="0">
                <a:solidFill>
                  <a:schemeClr val="bg1"/>
                </a:solidFill>
                <a:latin typeface="Consolas" panose="020B0609020204030204" pitchFamily="49" charset="0"/>
              </a:rPr>
              <a:t>{</a:t>
            </a:r>
          </a:p>
          <a:p>
            <a:pPr marL="0" indent="0">
              <a:buNone/>
            </a:pPr>
            <a:r>
              <a:rPr lang="en-US" sz="1800" dirty="0">
                <a:solidFill>
                  <a:schemeClr val="bg1"/>
                </a:solidFill>
                <a:latin typeface="Consolas" panose="020B0609020204030204" pitchFamily="49" charset="0"/>
              </a:rPr>
              <a:t>    public </a:t>
            </a:r>
            <a:r>
              <a:rPr lang="en-US" sz="1800" dirty="0">
                <a:solidFill>
                  <a:schemeClr val="accent6">
                    <a:lumMod val="60000"/>
                    <a:lumOff val="40000"/>
                  </a:schemeClr>
                </a:solidFill>
                <a:latin typeface="Consolas" panose="020B0609020204030204" pitchFamily="49" charset="0"/>
              </a:rPr>
              <a:t>Book</a:t>
            </a:r>
            <a:r>
              <a:rPr lang="en-US" sz="1800" dirty="0">
                <a:solidFill>
                  <a:schemeClr val="bg1"/>
                </a:solidFill>
                <a:latin typeface="Consolas" panose="020B0609020204030204" pitchFamily="49" charset="0"/>
              </a:rPr>
              <a:t> </a:t>
            </a:r>
            <a:r>
              <a:rPr lang="en-US" sz="1800" dirty="0" err="1">
                <a:solidFill>
                  <a:schemeClr val="accent4">
                    <a:lumMod val="40000"/>
                    <a:lumOff val="60000"/>
                  </a:schemeClr>
                </a:solidFill>
                <a:latin typeface="Consolas" panose="020B0609020204030204" pitchFamily="49" charset="0"/>
              </a:rPr>
              <a:t>FindBook</a:t>
            </a:r>
            <a:r>
              <a:rPr lang="en-US" sz="1800" dirty="0">
                <a:solidFill>
                  <a:schemeClr val="bg1"/>
                </a:solidFill>
                <a:latin typeface="Consolas" panose="020B0609020204030204" pitchFamily="49" charset="0"/>
              </a:rPr>
              <a:t>(</a:t>
            </a:r>
            <a:r>
              <a:rPr lang="en-US" sz="1800" dirty="0">
                <a:solidFill>
                  <a:schemeClr val="accent1"/>
                </a:solidFill>
                <a:latin typeface="Consolas" panose="020B0609020204030204" pitchFamily="49" charset="0"/>
              </a:rPr>
              <a:t>string</a:t>
            </a:r>
            <a:r>
              <a:rPr lang="en-US" sz="1800" dirty="0">
                <a:solidFill>
                  <a:schemeClr val="bg1"/>
                </a:solidFill>
                <a:latin typeface="Consolas" panose="020B0609020204030204" pitchFamily="49" charset="0"/>
              </a:rPr>
              <a:t> </a:t>
            </a:r>
            <a:r>
              <a:rPr lang="en-US" sz="1800" dirty="0">
                <a:solidFill>
                  <a:schemeClr val="accent5">
                    <a:lumMod val="60000"/>
                    <a:lumOff val="40000"/>
                  </a:schemeClr>
                </a:solidFill>
                <a:latin typeface="Consolas" panose="020B0609020204030204" pitchFamily="49" charset="0"/>
              </a:rPr>
              <a:t>id</a:t>
            </a:r>
            <a:r>
              <a:rPr lang="en-US" sz="1800" dirty="0">
                <a:solidFill>
                  <a:schemeClr val="bg1"/>
                </a:solidFill>
                <a:latin typeface="Consolas" panose="020B0609020204030204" pitchFamily="49" charset="0"/>
              </a:rPr>
              <a:t>) =&gt; </a:t>
            </a:r>
            <a:r>
              <a:rPr lang="en-US" sz="1800" dirty="0" err="1">
                <a:solidFill>
                  <a:schemeClr val="accent6">
                    <a:lumMod val="60000"/>
                    <a:lumOff val="40000"/>
                  </a:schemeClr>
                </a:solidFill>
                <a:latin typeface="Consolas" panose="020B0609020204030204" pitchFamily="49" charset="0"/>
              </a:rPr>
              <a:t>Book</a:t>
            </a:r>
            <a:r>
              <a:rPr lang="en-US" sz="1800" dirty="0" err="1">
                <a:solidFill>
                  <a:schemeClr val="bg1"/>
                </a:solidFill>
                <a:latin typeface="Consolas" panose="020B0609020204030204" pitchFamily="49" charset="0"/>
              </a:rPr>
              <a:t>.NoBook</a:t>
            </a:r>
            <a:r>
              <a:rPr lang="en-US" sz="1800" dirty="0">
                <a:solidFill>
                  <a:schemeClr val="bg1"/>
                </a:solidFill>
                <a:latin typeface="Consolas" panose="020B0609020204030204" pitchFamily="49" charset="0"/>
              </a:rPr>
              <a:t>;</a:t>
            </a:r>
          </a:p>
          <a:p>
            <a:pPr marL="0" indent="0">
              <a:buNone/>
            </a:pPr>
            <a:r>
              <a:rPr lang="en-US" sz="1800" dirty="0">
                <a:solidFill>
                  <a:schemeClr val="bg1"/>
                </a:solidFill>
                <a:latin typeface="Consolas" panose="020B0609020204030204" pitchFamily="49" charset="0"/>
              </a:rPr>
              <a:t>}</a:t>
            </a:r>
          </a:p>
        </p:txBody>
      </p:sp>
      <p:pic>
        <p:nvPicPr>
          <p:cNvPr id="4" name="Content Placeholder 5" descr="No sign with solid fill">
            <a:extLst>
              <a:ext uri="{FF2B5EF4-FFF2-40B4-BE49-F238E27FC236}">
                <a16:creationId xmlns:a16="http://schemas.microsoft.com/office/drawing/2014/main" id="{44608965-740A-E730-C78F-0F2CDED2B4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794522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larm clocks with mouths">
            <a:extLst>
              <a:ext uri="{FF2B5EF4-FFF2-40B4-BE49-F238E27FC236}">
                <a16:creationId xmlns:a16="http://schemas.microsoft.com/office/drawing/2014/main" id="{C52986C6-E2BD-0B37-3E92-6F872E0A2522}"/>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6"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655438" y="838201"/>
            <a:ext cx="7098161" cy="4549051"/>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4" name="Title 3">
            <a:extLst>
              <a:ext uri="{FF2B5EF4-FFF2-40B4-BE49-F238E27FC236}">
                <a16:creationId xmlns:a16="http://schemas.microsoft.com/office/drawing/2014/main" id="{E99A42E4-C1F3-6C85-93D4-1AE3D75765C8}"/>
              </a:ext>
            </a:extLst>
          </p:cNvPr>
          <p:cNvSpPr>
            <a:spLocks noGrp="1"/>
          </p:cNvSpPr>
          <p:nvPr>
            <p:ph type="title"/>
          </p:nvPr>
        </p:nvSpPr>
        <p:spPr>
          <a:xfrm>
            <a:off x="3325473" y="1924619"/>
            <a:ext cx="5541054" cy="1655378"/>
          </a:xfrm>
        </p:spPr>
        <p:txBody>
          <a:bodyPr vert="horz" lIns="91440" tIns="45720" rIns="91440" bIns="45720" rtlCol="0" anchor="b">
            <a:normAutofit/>
          </a:bodyPr>
          <a:lstStyle/>
          <a:p>
            <a:pPr algn="ctr"/>
            <a:r>
              <a:rPr lang="en-US" sz="4400" dirty="0"/>
              <a:t>Time is the Enemy</a:t>
            </a:r>
          </a:p>
        </p:txBody>
      </p:sp>
      <p:sp>
        <p:nvSpPr>
          <p:cNvPr id="5" name="Text Placeholder 4">
            <a:extLst>
              <a:ext uri="{FF2B5EF4-FFF2-40B4-BE49-F238E27FC236}">
                <a16:creationId xmlns:a16="http://schemas.microsoft.com/office/drawing/2014/main" id="{864D4331-F1B2-9B64-956D-0AF36FAA27D1}"/>
              </a:ext>
            </a:extLst>
          </p:cNvPr>
          <p:cNvSpPr>
            <a:spLocks noGrp="1"/>
          </p:cNvSpPr>
          <p:nvPr>
            <p:ph type="body" idx="1"/>
          </p:nvPr>
        </p:nvSpPr>
        <p:spPr>
          <a:xfrm>
            <a:off x="3880419" y="3668285"/>
            <a:ext cx="4431162" cy="1337967"/>
          </a:xfrm>
        </p:spPr>
        <p:txBody>
          <a:bodyPr vert="horz" lIns="91440" tIns="45720" rIns="91440" bIns="45720" rtlCol="0">
            <a:normAutofit/>
          </a:bodyPr>
          <a:lstStyle/>
          <a:p>
            <a:pPr algn="ctr"/>
            <a:r>
              <a:rPr lang="en-US">
                <a:solidFill>
                  <a:schemeClr val="tx1"/>
                </a:solidFill>
              </a:rPr>
              <a:t>It is, in fact, a piece of wax falling on a termite who’s choking on the splinters</a:t>
            </a:r>
          </a:p>
        </p:txBody>
      </p:sp>
      <p:pic>
        <p:nvPicPr>
          <p:cNvPr id="7" name="Graphic 6" descr="Clock with solid fill">
            <a:extLst>
              <a:ext uri="{FF2B5EF4-FFF2-40B4-BE49-F238E27FC236}">
                <a16:creationId xmlns:a16="http://schemas.microsoft.com/office/drawing/2014/main" id="{C5DBC3F1-0138-56CB-C31F-651B7B166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83154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a:extLst>
              <a:ext uri="{FF2B5EF4-FFF2-40B4-BE49-F238E27FC236}">
                <a16:creationId xmlns:a16="http://schemas.microsoft.com/office/drawing/2014/main" id="{C76F8A28-E964-A5E6-C7E3-5C0058F1F7BB}"/>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Is [not] On My Side</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680268E-1882-DE94-1D52-45C5FC3BF67D}"/>
              </a:ext>
            </a:extLst>
          </p:cNvPr>
          <p:cNvSpPr>
            <a:spLocks noGrp="1"/>
          </p:cNvSpPr>
          <p:nvPr>
            <p:ph idx="1"/>
          </p:nvPr>
        </p:nvSpPr>
        <p:spPr>
          <a:xfrm>
            <a:off x="897769" y="1909192"/>
            <a:ext cx="4586513" cy="3647710"/>
          </a:xfrm>
        </p:spPr>
        <p:txBody>
          <a:bodyPr>
            <a:normAutofit/>
          </a:bodyPr>
          <a:lstStyle/>
          <a:p>
            <a:r>
              <a:rPr lang="en-US" sz="1700">
                <a:solidFill>
                  <a:schemeClr val="bg1"/>
                </a:solidFill>
              </a:rPr>
              <a:t>Instant in time</a:t>
            </a:r>
          </a:p>
          <a:p>
            <a:pPr lvl="1"/>
            <a:r>
              <a:rPr lang="en-US" sz="1700">
                <a:solidFill>
                  <a:schemeClr val="bg1"/>
                </a:solidFill>
              </a:rPr>
              <a:t>Impossible when accounting for Clock Skew and Relativity</a:t>
            </a:r>
          </a:p>
          <a:p>
            <a:r>
              <a:rPr lang="en-US" sz="1700">
                <a:solidFill>
                  <a:schemeClr val="bg1"/>
                </a:solidFill>
              </a:rPr>
              <a:t>An instant in time at a specific place</a:t>
            </a:r>
          </a:p>
          <a:p>
            <a:pPr lvl="1"/>
            <a:r>
              <a:rPr lang="en-US" sz="1700">
                <a:solidFill>
                  <a:schemeClr val="bg1"/>
                </a:solidFill>
              </a:rPr>
              <a:t>Geographic time</a:t>
            </a:r>
          </a:p>
          <a:p>
            <a:r>
              <a:rPr lang="en-US" sz="1700">
                <a:solidFill>
                  <a:schemeClr val="bg1"/>
                </a:solidFill>
              </a:rPr>
              <a:t>An instant in time in a specific time zone</a:t>
            </a:r>
          </a:p>
          <a:p>
            <a:pPr lvl="1"/>
            <a:r>
              <a:rPr lang="en-US" sz="1700">
                <a:solidFill>
                  <a:schemeClr val="bg1"/>
                </a:solidFill>
              </a:rPr>
              <a:t>Time zones are political</a:t>
            </a:r>
          </a:p>
          <a:p>
            <a:r>
              <a:rPr lang="en-US" sz="1700">
                <a:solidFill>
                  <a:schemeClr val="bg1"/>
                </a:solidFill>
              </a:rPr>
              <a:t>An instant in time as an offset of UTC</a:t>
            </a:r>
          </a:p>
          <a:p>
            <a:pPr lvl="1"/>
            <a:r>
              <a:rPr lang="en-US" sz="1700">
                <a:solidFill>
                  <a:schemeClr val="bg1"/>
                </a:solidFill>
              </a:rPr>
              <a:t>DateTime with offset</a:t>
            </a:r>
          </a:p>
          <a:p>
            <a:r>
              <a:rPr lang="en-US" sz="1700">
                <a:solidFill>
                  <a:schemeClr val="bg1"/>
                </a:solidFill>
              </a:rPr>
              <a:t>Conceptual time</a:t>
            </a:r>
          </a:p>
          <a:p>
            <a:pPr lvl="1"/>
            <a:r>
              <a:rPr lang="en-US" sz="1700">
                <a:solidFill>
                  <a:schemeClr val="bg1"/>
                </a:solidFill>
              </a:rPr>
              <a:t>Loose communication of time</a:t>
            </a: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Hourglass on white background">
            <a:extLst>
              <a:ext uri="{FF2B5EF4-FFF2-40B4-BE49-F238E27FC236}">
                <a16:creationId xmlns:a16="http://schemas.microsoft.com/office/drawing/2014/main" id="{5AB105AC-867E-C4BC-2F35-CF97DD6411C1}"/>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6525453" y="0"/>
            <a:ext cx="4646296" cy="6858000"/>
          </a:xfrm>
          <a:prstGeom prst="rect">
            <a:avLst/>
          </a:prstGeom>
        </p:spPr>
      </p:pic>
      <p:pic>
        <p:nvPicPr>
          <p:cNvPr id="2" name="Graphic 1" descr="Clock with solid fill">
            <a:extLst>
              <a:ext uri="{FF2B5EF4-FFF2-40B4-BE49-F238E27FC236}">
                <a16:creationId xmlns:a16="http://schemas.microsoft.com/office/drawing/2014/main" id="{0F9C97AB-1D9E-C43B-44A4-7E41ECD985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375509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5A7D3D-E811-A4C4-8650-984AC8A7B824}"/>
              </a:ext>
            </a:extLst>
          </p:cNvPr>
          <p:cNvSpPr>
            <a:spLocks noGrp="1"/>
          </p:cNvSpPr>
          <p:nvPr>
            <p:ph type="title"/>
          </p:nvPr>
        </p:nvSpPr>
        <p:spPr>
          <a:xfrm>
            <a:off x="5232400" y="1641752"/>
            <a:ext cx="6140449" cy="1323439"/>
          </a:xfrm>
        </p:spPr>
        <p:txBody>
          <a:bodyPr anchor="t">
            <a:normAutofit/>
          </a:bodyPr>
          <a:lstStyle/>
          <a:p>
            <a:r>
              <a:rPr lang="en-US" sz="4000">
                <a:solidFill>
                  <a:schemeClr val="bg1"/>
                </a:solidFill>
              </a:rPr>
              <a:t>Keeps on Slippin’ Slippin’</a:t>
            </a:r>
          </a:p>
        </p:txBody>
      </p:sp>
      <p:pic>
        <p:nvPicPr>
          <p:cNvPr id="6" name="Picture 5" descr="Grass by the beach">
            <a:extLst>
              <a:ext uri="{FF2B5EF4-FFF2-40B4-BE49-F238E27FC236}">
                <a16:creationId xmlns:a16="http://schemas.microsoft.com/office/drawing/2014/main" id="{B676389A-BDF4-5E7F-1EB3-A5FB63A81D3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31" name="Group 30">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32" name="Freeform: Shape 31">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7829CC2-D7FC-AA17-A278-C1551AE7981A}"/>
              </a:ext>
            </a:extLst>
          </p:cNvPr>
          <p:cNvSpPr>
            <a:spLocks noGrp="1"/>
          </p:cNvSpPr>
          <p:nvPr>
            <p:ph idx="1"/>
          </p:nvPr>
        </p:nvSpPr>
        <p:spPr>
          <a:xfrm>
            <a:off x="5232401" y="3146400"/>
            <a:ext cx="6140449" cy="2682000"/>
          </a:xfrm>
        </p:spPr>
        <p:txBody>
          <a:bodyPr>
            <a:normAutofit/>
          </a:bodyPr>
          <a:lstStyle/>
          <a:p>
            <a:r>
              <a:rPr lang="en-US" sz="2000">
                <a:solidFill>
                  <a:schemeClr val="bg1">
                    <a:alpha val="80000"/>
                  </a:schemeClr>
                </a:solidFill>
              </a:rPr>
              <a:t>We rely on our intuition to reason about time</a:t>
            </a:r>
          </a:p>
          <a:p>
            <a:r>
              <a:rPr lang="en-US" sz="2000">
                <a:solidFill>
                  <a:schemeClr val="bg1">
                    <a:alpha val="80000"/>
                  </a:schemeClr>
                </a:solidFill>
              </a:rPr>
              <a:t>We don’t have a good [human] language for expressing time precisely</a:t>
            </a:r>
          </a:p>
          <a:p>
            <a:r>
              <a:rPr lang="en-US" sz="2000">
                <a:solidFill>
                  <a:schemeClr val="bg1">
                    <a:alpha val="80000"/>
                  </a:schemeClr>
                </a:solidFill>
              </a:rPr>
              <a:t>Most programming languages/frameworks do a terrible job clarifying</a:t>
            </a:r>
          </a:p>
          <a:p>
            <a:r>
              <a:rPr lang="en-US" sz="2000">
                <a:solidFill>
                  <a:schemeClr val="bg1">
                    <a:alpha val="80000"/>
                  </a:schemeClr>
                </a:solidFill>
              </a:rPr>
              <a:t>Time zones are political</a:t>
            </a:r>
          </a:p>
          <a:p>
            <a:r>
              <a:rPr lang="en-US" sz="2000">
                <a:solidFill>
                  <a:schemeClr val="bg1">
                    <a:alpha val="80000"/>
                  </a:schemeClr>
                </a:solidFill>
              </a:rPr>
              <a:t>Cultural differences in things like age calculations</a:t>
            </a:r>
          </a:p>
          <a:p>
            <a:endParaRPr lang="en-US" sz="2000">
              <a:solidFill>
                <a:schemeClr val="bg1">
                  <a:alpha val="80000"/>
                </a:schemeClr>
              </a:solidFill>
            </a:endParaRPr>
          </a:p>
        </p:txBody>
      </p:sp>
      <p:pic>
        <p:nvPicPr>
          <p:cNvPr id="4" name="Graphic 3" descr="Clock with solid fill">
            <a:extLst>
              <a:ext uri="{FF2B5EF4-FFF2-40B4-BE49-F238E27FC236}">
                <a16:creationId xmlns:a16="http://schemas.microsoft.com/office/drawing/2014/main" id="{9BCF08B9-6EED-75AE-3DFF-C396AFD46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3452598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7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descr="Chicago skyline">
            <a:extLst>
              <a:ext uri="{FF2B5EF4-FFF2-40B4-BE49-F238E27FC236}">
                <a16:creationId xmlns:a16="http://schemas.microsoft.com/office/drawing/2014/main" id="{AAB9F29E-E2CE-5B5A-9B5B-4D54DC2C15C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9C61EDDE-A954-B36A-76F6-3C6202628792}"/>
              </a:ext>
            </a:extLst>
          </p:cNvPr>
          <p:cNvSpPr>
            <a:spLocks noGrp="1"/>
          </p:cNvSpPr>
          <p:nvPr>
            <p:ph type="title"/>
          </p:nvPr>
        </p:nvSpPr>
        <p:spPr>
          <a:xfrm>
            <a:off x="838200" y="365125"/>
            <a:ext cx="10515600" cy="1325563"/>
          </a:xfrm>
        </p:spPr>
        <p:txBody>
          <a:bodyPr>
            <a:normAutofit/>
          </a:bodyPr>
          <a:lstStyle/>
          <a:p>
            <a:r>
              <a:rPr lang="en-US">
                <a:solidFill>
                  <a:srgbClr val="FFFFFF"/>
                </a:solidFill>
              </a:rPr>
              <a:t>Does Anybody Really Know What Time it Is</a:t>
            </a:r>
          </a:p>
        </p:txBody>
      </p:sp>
      <p:graphicFrame>
        <p:nvGraphicFramePr>
          <p:cNvPr id="14" name="Content Placeholder 2" descr="A table showing some examples of simple intuitive phrases related to time and the complex questions that arise from them.">
            <a:extLst>
              <a:ext uri="{FF2B5EF4-FFF2-40B4-BE49-F238E27FC236}">
                <a16:creationId xmlns:a16="http://schemas.microsoft.com/office/drawing/2014/main" id="{70EDE2DF-3EE6-00E0-9446-931D8B2C8CEB}"/>
              </a:ext>
            </a:extLst>
          </p:cNvPr>
          <p:cNvGraphicFramePr>
            <a:graphicFrameLocks noGrp="1"/>
          </p:cNvGraphicFramePr>
          <p:nvPr>
            <p:ph idx="1"/>
            <p:extLst>
              <p:ext uri="{D42A27DB-BD31-4B8C-83A1-F6EECF244321}">
                <p14:modId xmlns:p14="http://schemas.microsoft.com/office/powerpoint/2010/main" val="13203239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Graphic 2" descr="Clock with solid fill">
            <a:extLst>
              <a:ext uri="{FF2B5EF4-FFF2-40B4-BE49-F238E27FC236}">
                <a16:creationId xmlns:a16="http://schemas.microsoft.com/office/drawing/2014/main" id="{67DFF403-E598-37FF-FF20-4C389C0BA6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246721289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elting wall clock on gray background">
            <a:extLst>
              <a:ext uri="{FF2B5EF4-FFF2-40B4-BE49-F238E27FC236}">
                <a16:creationId xmlns:a16="http://schemas.microsoft.com/office/drawing/2014/main" id="{28E63C14-6DD6-F08F-2FC8-85F3AFACFB2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22468" y="10"/>
            <a:ext cx="8669532" cy="6857990"/>
          </a:xfrm>
          <a:prstGeom prst="rect">
            <a:avLst/>
          </a:prstGeom>
        </p:spPr>
      </p:pic>
      <p:sp>
        <p:nvSpPr>
          <p:cNvPr id="20" name="Rectangle 1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B31009-81EE-1CD2-040D-408BD3C60F3F}"/>
              </a:ext>
            </a:extLst>
          </p:cNvPr>
          <p:cNvSpPr>
            <a:spLocks noGrp="1"/>
          </p:cNvSpPr>
          <p:nvPr>
            <p:ph type="title"/>
          </p:nvPr>
        </p:nvSpPr>
        <p:spPr>
          <a:xfrm>
            <a:off x="371094" y="1161288"/>
            <a:ext cx="3438144" cy="1124712"/>
          </a:xfrm>
        </p:spPr>
        <p:txBody>
          <a:bodyPr anchor="b">
            <a:normAutofit/>
          </a:bodyPr>
          <a:lstStyle/>
          <a:p>
            <a:r>
              <a:rPr lang="en-US" sz="2400"/>
              <a:t>Waiting for someone or something to show you the way</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338EB1A-4DCB-2635-A83F-20668F25648A}"/>
              </a:ext>
            </a:extLst>
          </p:cNvPr>
          <p:cNvSpPr>
            <a:spLocks noGrp="1"/>
          </p:cNvSpPr>
          <p:nvPr>
            <p:ph idx="1"/>
          </p:nvPr>
        </p:nvSpPr>
        <p:spPr>
          <a:xfrm>
            <a:off x="371094" y="2718054"/>
            <a:ext cx="3438906" cy="3207258"/>
          </a:xfrm>
        </p:spPr>
        <p:txBody>
          <a:bodyPr anchor="t">
            <a:normAutofit/>
          </a:bodyPr>
          <a:lstStyle/>
          <a:p>
            <a:r>
              <a:rPr lang="en-US" sz="1400"/>
              <a:t>Within systems, use epoch timestamps (long integers) if you’re able</a:t>
            </a:r>
          </a:p>
          <a:p>
            <a:r>
              <a:rPr lang="en-US" sz="1400"/>
              <a:t>Always store time as UTC or epoch timestamp (long integer)</a:t>
            </a:r>
          </a:p>
          <a:p>
            <a:r>
              <a:rPr lang="en-US" sz="1400"/>
              <a:t>Time zones are a localization concern and should be left to the front-end</a:t>
            </a:r>
          </a:p>
          <a:p>
            <a:r>
              <a:rPr lang="en-US" sz="1400"/>
              <a:t>If needed, store event Time Zone information as separate field with the record</a:t>
            </a:r>
          </a:p>
          <a:p>
            <a:r>
              <a:rPr lang="en-US" sz="1400"/>
              <a:t>Never use offsets</a:t>
            </a:r>
          </a:p>
          <a:p>
            <a:r>
              <a:rPr lang="en-US" sz="1400"/>
              <a:t>Don’t underestimate the complexity of dealing with time in your designs</a:t>
            </a:r>
          </a:p>
        </p:txBody>
      </p:sp>
      <p:pic>
        <p:nvPicPr>
          <p:cNvPr id="4" name="Graphic 3" descr="Clock with solid fill">
            <a:extLst>
              <a:ext uri="{FF2B5EF4-FFF2-40B4-BE49-F238E27FC236}">
                <a16:creationId xmlns:a16="http://schemas.microsoft.com/office/drawing/2014/main" id="{F90BD89F-BC1D-E0B1-4328-34C4A53A44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32986099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7CEF49-3A5F-96C6-BCDD-5FDD688789E9}"/>
              </a:ext>
            </a:extLst>
          </p:cNvPr>
          <p:cNvSpPr>
            <a:spLocks noGrp="1"/>
          </p:cNvSpPr>
          <p:nvPr>
            <p:ph type="title"/>
          </p:nvPr>
        </p:nvSpPr>
        <p:spPr/>
        <p:txBody>
          <a:bodyPr/>
          <a:lstStyle/>
          <a:p>
            <a:r>
              <a:rPr lang="en-US" dirty="0">
                <a:solidFill>
                  <a:schemeClr val="bg1"/>
                </a:solidFill>
              </a:rPr>
              <a:t>Logging and Logging and Logging</a:t>
            </a:r>
          </a:p>
        </p:txBody>
      </p:sp>
      <p:sp>
        <p:nvSpPr>
          <p:cNvPr id="7" name="Text Placeholder 6">
            <a:extLst>
              <a:ext uri="{FF2B5EF4-FFF2-40B4-BE49-F238E27FC236}">
                <a16:creationId xmlns:a16="http://schemas.microsoft.com/office/drawing/2014/main" id="{9778B337-5D9C-16DF-3D1C-B9A6FD8BA81F}"/>
              </a:ext>
            </a:extLst>
          </p:cNvPr>
          <p:cNvSpPr>
            <a:spLocks noGrp="1"/>
          </p:cNvSpPr>
          <p:nvPr>
            <p:ph type="body" idx="1"/>
          </p:nvPr>
        </p:nvSpPr>
        <p:spPr/>
        <p:txBody>
          <a:bodyPr/>
          <a:lstStyle/>
          <a:p>
            <a:r>
              <a:rPr lang="en-US" dirty="0">
                <a:solidFill>
                  <a:schemeClr val="bg2"/>
                </a:solidFill>
              </a:rPr>
              <a:t>{"date":"05/05/23 12:45:56","severity":"ANY","message":“starting logging"}</a:t>
            </a:r>
            <a:br>
              <a:rPr lang="en-US" dirty="0">
                <a:solidFill>
                  <a:schemeClr val="bg2"/>
                </a:solidFill>
              </a:rPr>
            </a:br>
            <a:r>
              <a:rPr lang="en-US" dirty="0">
                <a:solidFill>
                  <a:schemeClr val="bg2"/>
                </a:solidFill>
              </a:rPr>
              <a:t>{"date":"05/05/23 12:45:57","severity":"ANY","message":“logging"}</a:t>
            </a:r>
            <a:br>
              <a:rPr lang="en-US" dirty="0">
                <a:solidFill>
                  <a:schemeClr val="bg2"/>
                </a:solidFill>
              </a:rPr>
            </a:br>
            <a:r>
              <a:rPr lang="en-US" dirty="0">
                <a:solidFill>
                  <a:schemeClr val="bg2"/>
                </a:solidFill>
              </a:rPr>
              <a:t>{"date":"05/05/23 12:45:57","severity":"ANY","message":“finishing logging"}</a:t>
            </a:r>
            <a:br>
              <a:rPr lang="en-US" dirty="0">
                <a:solidFill>
                  <a:schemeClr val="bg2"/>
                </a:solidFill>
              </a:rPr>
            </a:br>
            <a:r>
              <a:rPr lang="en-US" dirty="0">
                <a:solidFill>
                  <a:schemeClr val="bg2"/>
                </a:solidFill>
              </a:rPr>
              <a:t>{"date":"05/05/23 12:45:57","severity":"INFO","message":“logging complete"}</a:t>
            </a:r>
          </a:p>
        </p:txBody>
      </p:sp>
      <p:pic>
        <p:nvPicPr>
          <p:cNvPr id="3" name="Graphic 2" descr="Tree Stump outline">
            <a:extLst>
              <a:ext uri="{FF2B5EF4-FFF2-40B4-BE49-F238E27FC236}">
                <a16:creationId xmlns:a16="http://schemas.microsoft.com/office/drawing/2014/main" id="{CDA4C715-6539-9E3F-2EE6-D9A0336BD5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853760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09858-6706-52D0-37DD-190BCEC04C1A}"/>
              </a:ext>
            </a:extLst>
          </p:cNvPr>
          <p:cNvSpPr>
            <a:spLocks noGrp="1"/>
          </p:cNvSpPr>
          <p:nvPr>
            <p:ph type="title"/>
          </p:nvPr>
        </p:nvSpPr>
        <p:spPr/>
        <p:txBody>
          <a:bodyPr>
            <a:normAutofit/>
          </a:bodyPr>
          <a:lstStyle/>
          <a:p>
            <a:r>
              <a:rPr lang="en-US" sz="4000" dirty="0">
                <a:solidFill>
                  <a:schemeClr val="bg1">
                    <a:lumMod val="50000"/>
                  </a:schemeClr>
                </a:solidFill>
                <a:latin typeface="Consolas" panose="020B0609020204030204" pitchFamily="49" charset="0"/>
              </a:rPr>
              <a:t>[</a:t>
            </a:r>
            <a:r>
              <a:rPr lang="en-US" sz="4000" dirty="0">
                <a:solidFill>
                  <a:schemeClr val="bg1"/>
                </a:solidFill>
                <a:latin typeface="Consolas" panose="020B0609020204030204" pitchFamily="49" charset="0"/>
              </a:rPr>
              <a:t>12:45:12 INF</a:t>
            </a:r>
            <a:r>
              <a:rPr lang="en-US" sz="4000" dirty="0">
                <a:solidFill>
                  <a:schemeClr val="bg1">
                    <a:lumMod val="50000"/>
                  </a:schemeClr>
                </a:solidFill>
                <a:latin typeface="Consolas" panose="020B0609020204030204" pitchFamily="49" charset="0"/>
              </a:rPr>
              <a:t>]</a:t>
            </a:r>
            <a:r>
              <a:rPr lang="en-US" sz="4000" dirty="0">
                <a:solidFill>
                  <a:schemeClr val="bg1"/>
                </a:solidFill>
                <a:latin typeface="Consolas" panose="020B0609020204030204" pitchFamily="49" charset="0"/>
              </a:rPr>
              <a:t> We </a:t>
            </a:r>
            <a:r>
              <a:rPr lang="en-US" sz="4000" dirty="0">
                <a:solidFill>
                  <a:srgbClr val="61D6D6"/>
                </a:solidFill>
                <a:latin typeface="Consolas" panose="020B0609020204030204" pitchFamily="49" charset="0"/>
              </a:rPr>
              <a:t>need</a:t>
            </a:r>
            <a:r>
              <a:rPr lang="en-US" sz="4000" dirty="0">
                <a:solidFill>
                  <a:schemeClr val="bg1"/>
                </a:solidFill>
                <a:latin typeface="Consolas" panose="020B0609020204030204" pitchFamily="49" charset="0"/>
              </a:rPr>
              <a:t> to </a:t>
            </a:r>
            <a:r>
              <a:rPr lang="en-US" sz="4000" dirty="0">
                <a:solidFill>
                  <a:srgbClr val="61D6D6"/>
                </a:solidFill>
                <a:latin typeface="Consolas" panose="020B0609020204030204" pitchFamily="49" charset="0"/>
              </a:rPr>
              <a:t>log</a:t>
            </a:r>
            <a:r>
              <a:rPr lang="en-US" sz="4000" dirty="0">
                <a:solidFill>
                  <a:schemeClr val="bg1"/>
                </a:solidFill>
                <a:latin typeface="Consolas" panose="020B0609020204030204" pitchFamily="49" charset="0"/>
              </a:rPr>
              <a:t> this</a:t>
            </a:r>
          </a:p>
        </p:txBody>
      </p:sp>
      <p:sp>
        <p:nvSpPr>
          <p:cNvPr id="5" name="Content Placeholder 4">
            <a:extLst>
              <a:ext uri="{FF2B5EF4-FFF2-40B4-BE49-F238E27FC236}">
                <a16:creationId xmlns:a16="http://schemas.microsoft.com/office/drawing/2014/main" id="{BACE947E-0D36-3CA0-0CB9-2B996F37613C}"/>
              </a:ext>
            </a:extLst>
          </p:cNvPr>
          <p:cNvSpPr>
            <a:spLocks noGrp="1"/>
          </p:cNvSpPr>
          <p:nvPr>
            <p:ph idx="1"/>
          </p:nvPr>
        </p:nvSpPr>
        <p:spPr/>
        <p:txBody>
          <a:bodyPr>
            <a:normAutofit lnSpcReduction="10000"/>
          </a:bodyPr>
          <a:lstStyle/>
          <a:p>
            <a:pPr marL="0" indent="0">
              <a:buNone/>
            </a:pPr>
            <a:r>
              <a:rPr lang="en-US" sz="2800" dirty="0">
                <a:solidFill>
                  <a:schemeClr val="bg1">
                    <a:lumMod val="50000"/>
                  </a:schemeClr>
                </a:solidFill>
                <a:latin typeface="Consolas" panose="020B0609020204030204" pitchFamily="49" charset="0"/>
              </a:rPr>
              <a:t>[</a:t>
            </a:r>
            <a:r>
              <a:rPr lang="en-US" sz="2800" dirty="0">
                <a:solidFill>
                  <a:schemeClr val="bg1"/>
                </a:solidFill>
                <a:latin typeface="Consolas" panose="020B0609020204030204" pitchFamily="49" charset="0"/>
              </a:rPr>
              <a:t>12:45:50 </a:t>
            </a:r>
            <a:r>
              <a:rPr lang="en-US" sz="2800" dirty="0">
                <a:solidFill>
                  <a:srgbClr val="FFFF00"/>
                </a:solidFill>
                <a:latin typeface="Consolas" panose="020B0609020204030204" pitchFamily="49" charset="0"/>
              </a:rPr>
              <a:t>WRN</a:t>
            </a:r>
            <a:r>
              <a:rPr lang="en-US" sz="2800" dirty="0">
                <a:solidFill>
                  <a:schemeClr val="bg1">
                    <a:lumMod val="50000"/>
                  </a:schemeClr>
                </a:solidFill>
                <a:latin typeface="Consolas" panose="020B0609020204030204" pitchFamily="49" charset="0"/>
              </a:rPr>
              <a:t>]</a:t>
            </a:r>
            <a:r>
              <a:rPr lang="en-US" sz="2800" dirty="0">
                <a:solidFill>
                  <a:schemeClr val="bg1"/>
                </a:solidFill>
                <a:latin typeface="Consolas" panose="020B0609020204030204" pitchFamily="49" charset="0"/>
              </a:rPr>
              <a:t> Troubleshooting a specific issue</a:t>
            </a:r>
            <a:br>
              <a:rPr lang="en-US" sz="2800" dirty="0">
                <a:solidFill>
                  <a:schemeClr val="bg1"/>
                </a:solidFill>
                <a:latin typeface="Consolas" panose="020B0609020204030204" pitchFamily="49" charset="0"/>
              </a:rPr>
            </a:br>
            <a:endParaRPr lang="en-US" sz="2800" dirty="0">
              <a:solidFill>
                <a:schemeClr val="bg1"/>
              </a:solidFill>
              <a:latin typeface="Consolas" panose="020B0609020204030204" pitchFamily="49" charset="0"/>
            </a:endParaRPr>
          </a:p>
          <a:p>
            <a:pPr marL="0" indent="0">
              <a:buNone/>
            </a:pPr>
            <a:r>
              <a:rPr lang="en-US" sz="2800" dirty="0">
                <a:solidFill>
                  <a:schemeClr val="bg1">
                    <a:lumMod val="50000"/>
                  </a:schemeClr>
                </a:solidFill>
                <a:latin typeface="Consolas" panose="020B0609020204030204" pitchFamily="49" charset="0"/>
              </a:rPr>
              <a:t>[</a:t>
            </a:r>
            <a:r>
              <a:rPr lang="en-US" sz="2800" dirty="0">
                <a:solidFill>
                  <a:schemeClr val="bg1"/>
                </a:solidFill>
                <a:latin typeface="Consolas" panose="020B0609020204030204" pitchFamily="49" charset="0"/>
              </a:rPr>
              <a:t>12:51:30 INF</a:t>
            </a:r>
            <a:r>
              <a:rPr lang="en-US" sz="2800" dirty="0">
                <a:solidFill>
                  <a:schemeClr val="bg1">
                    <a:lumMod val="50000"/>
                  </a:schemeClr>
                </a:solidFill>
                <a:latin typeface="Consolas" panose="020B0609020204030204" pitchFamily="49" charset="0"/>
              </a:rPr>
              <a:t>]</a:t>
            </a:r>
            <a:r>
              <a:rPr lang="en-US" sz="2800" dirty="0">
                <a:solidFill>
                  <a:schemeClr val="bg1"/>
                </a:solidFill>
                <a:latin typeface="Consolas" panose="020B0609020204030204" pitchFamily="49" charset="0"/>
              </a:rPr>
              <a:t> Capture </a:t>
            </a:r>
            <a:r>
              <a:rPr lang="en-US" sz="2800" dirty="0">
                <a:solidFill>
                  <a:srgbClr val="61D6D6"/>
                </a:solidFill>
                <a:latin typeface="Consolas" panose="020B0609020204030204" pitchFamily="49" charset="0"/>
              </a:rPr>
              <a:t>context</a:t>
            </a:r>
            <a:r>
              <a:rPr lang="en-US" sz="2800"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for inspection</a:t>
            </a:r>
            <a:br>
              <a:rPr lang="en-US" dirty="0">
                <a:solidFill>
                  <a:schemeClr val="bg1"/>
                </a:solidFill>
                <a:latin typeface="Consolas" panose="020B0609020204030204" pitchFamily="49" charset="0"/>
              </a:rPr>
            </a:br>
            <a:endParaRPr lang="en-US" dirty="0">
              <a:solidFill>
                <a:schemeClr val="bg1"/>
              </a:solidFill>
              <a:latin typeface="Consolas" panose="020B0609020204030204" pitchFamily="49" charset="0"/>
            </a:endParaRPr>
          </a:p>
          <a:p>
            <a:pPr marL="0" indent="0">
              <a:buNone/>
            </a:pPr>
            <a:r>
              <a:rPr lang="en-US" sz="2800" dirty="0">
                <a:solidFill>
                  <a:schemeClr val="bg1">
                    <a:lumMod val="50000"/>
                  </a:schemeClr>
                </a:solidFill>
                <a:latin typeface="Consolas" panose="020B0609020204030204" pitchFamily="49" charset="0"/>
              </a:rPr>
              <a:t>[</a:t>
            </a:r>
            <a:r>
              <a:rPr lang="en-US" sz="2800" dirty="0">
                <a:solidFill>
                  <a:schemeClr val="bg1"/>
                </a:solidFill>
                <a:latin typeface="Consolas" panose="020B0609020204030204" pitchFamily="49" charset="0"/>
              </a:rPr>
              <a:t>12:49:00 </a:t>
            </a:r>
            <a:r>
              <a:rPr lang="en-US" sz="2800" dirty="0">
                <a:solidFill>
                  <a:schemeClr val="bg1">
                    <a:lumMod val="75000"/>
                  </a:schemeClr>
                </a:solidFill>
                <a:latin typeface="Consolas" panose="020B0609020204030204" pitchFamily="49" charset="0"/>
              </a:rPr>
              <a:t>VRB</a:t>
            </a:r>
            <a:r>
              <a:rPr lang="en-US" sz="2800" dirty="0">
                <a:solidFill>
                  <a:schemeClr val="bg1">
                    <a:lumMod val="50000"/>
                  </a:schemeClr>
                </a:solidFill>
                <a:latin typeface="Consolas" panose="020B0609020204030204" pitchFamily="49" charset="0"/>
              </a:rPr>
              <a:t>]</a:t>
            </a:r>
            <a:r>
              <a:rPr lang="en-US" sz="2800" dirty="0">
                <a:solidFill>
                  <a:schemeClr val="bg1"/>
                </a:solidFill>
                <a:latin typeface="Consolas" panose="020B0609020204030204" pitchFamily="49" charset="0"/>
              </a:rPr>
              <a:t> Trace a request across services</a:t>
            </a:r>
            <a:br>
              <a:rPr lang="en-US" sz="2800" dirty="0">
                <a:solidFill>
                  <a:schemeClr val="bg1"/>
                </a:solidFill>
                <a:latin typeface="Consolas" panose="020B0609020204030204" pitchFamily="49" charset="0"/>
              </a:rPr>
            </a:br>
            <a:endParaRPr lang="en-US" sz="2800" dirty="0">
              <a:solidFill>
                <a:schemeClr val="bg1"/>
              </a:solidFill>
              <a:latin typeface="Consolas" panose="020B0609020204030204" pitchFamily="49" charset="0"/>
            </a:endParaRPr>
          </a:p>
          <a:p>
            <a:pPr marL="0" indent="0">
              <a:buNone/>
            </a:pPr>
            <a:r>
              <a:rPr lang="en-US" sz="2800" dirty="0">
                <a:solidFill>
                  <a:schemeClr val="bg1">
                    <a:lumMod val="50000"/>
                  </a:schemeClr>
                </a:solidFill>
                <a:latin typeface="Consolas" panose="020B0609020204030204" pitchFamily="49" charset="0"/>
              </a:rPr>
              <a:t>[</a:t>
            </a:r>
            <a:r>
              <a:rPr lang="en-US" sz="2800" dirty="0">
                <a:solidFill>
                  <a:schemeClr val="bg1"/>
                </a:solidFill>
                <a:latin typeface="Consolas" panose="020B0609020204030204" pitchFamily="49" charset="0"/>
              </a:rPr>
              <a:t>12:55:02 </a:t>
            </a:r>
            <a:r>
              <a:rPr lang="en-US" sz="2800" dirty="0">
                <a:solidFill>
                  <a:schemeClr val="bg1"/>
                </a:solidFill>
                <a:highlight>
                  <a:srgbClr val="FF00FF"/>
                </a:highlight>
                <a:latin typeface="Consolas" panose="020B0609020204030204" pitchFamily="49" charset="0"/>
              </a:rPr>
              <a:t>FTL</a:t>
            </a:r>
            <a:r>
              <a:rPr lang="en-US" sz="2800" dirty="0">
                <a:solidFill>
                  <a:schemeClr val="bg1">
                    <a:lumMod val="50000"/>
                  </a:schemeClr>
                </a:solidFill>
                <a:latin typeface="Consolas" panose="020B0609020204030204" pitchFamily="49" charset="0"/>
              </a:rPr>
              <a:t>]</a:t>
            </a:r>
            <a:r>
              <a:rPr lang="en-US" sz="2800" dirty="0">
                <a:solidFill>
                  <a:schemeClr val="bg1"/>
                </a:solidFill>
                <a:latin typeface="Consolas" panose="020B0609020204030204" pitchFamily="49" charset="0"/>
              </a:rPr>
              <a:t> Build metrics (after the fact) </a:t>
            </a:r>
            <a:br>
              <a:rPr lang="en-US" sz="2800" dirty="0">
                <a:solidFill>
                  <a:schemeClr val="bg1"/>
                </a:solidFill>
                <a:latin typeface="Consolas" panose="020B0609020204030204" pitchFamily="49" charset="0"/>
              </a:rPr>
            </a:br>
            <a:endParaRPr lang="en-US" sz="2800" dirty="0">
              <a:solidFill>
                <a:schemeClr val="bg1"/>
              </a:solidFill>
              <a:latin typeface="Consolas" panose="020B0609020204030204" pitchFamily="49" charset="0"/>
            </a:endParaRPr>
          </a:p>
          <a:p>
            <a:pPr marL="0" indent="0">
              <a:buNone/>
            </a:pPr>
            <a:r>
              <a:rPr lang="en-US" sz="2800" dirty="0">
                <a:solidFill>
                  <a:schemeClr val="bg1">
                    <a:lumMod val="50000"/>
                  </a:schemeClr>
                </a:solidFill>
                <a:latin typeface="Consolas" panose="020B0609020204030204" pitchFamily="49" charset="0"/>
              </a:rPr>
              <a:t>[</a:t>
            </a:r>
            <a:r>
              <a:rPr lang="en-US" sz="2800" dirty="0">
                <a:solidFill>
                  <a:schemeClr val="bg1"/>
                </a:solidFill>
                <a:latin typeface="Consolas" panose="020B0609020204030204" pitchFamily="49" charset="0"/>
              </a:rPr>
              <a:t>12:47:12 </a:t>
            </a:r>
            <a:r>
              <a:rPr lang="en-US" sz="2800" dirty="0">
                <a:solidFill>
                  <a:schemeClr val="bg1"/>
                </a:solidFill>
                <a:highlight>
                  <a:srgbClr val="FF0000"/>
                </a:highlight>
                <a:latin typeface="Consolas" panose="020B0609020204030204" pitchFamily="49" charset="0"/>
              </a:rPr>
              <a:t>ERR</a:t>
            </a:r>
            <a:r>
              <a:rPr lang="en-US" sz="2800" dirty="0">
                <a:solidFill>
                  <a:schemeClr val="bg1">
                    <a:lumMod val="50000"/>
                  </a:schemeClr>
                </a:solidFill>
                <a:latin typeface="Consolas" panose="020B0609020204030204" pitchFamily="49" charset="0"/>
              </a:rPr>
              <a:t>]</a:t>
            </a:r>
            <a:r>
              <a:rPr lang="en-US" sz="2800" dirty="0">
                <a:solidFill>
                  <a:schemeClr val="bg1"/>
                </a:solidFill>
                <a:latin typeface="Consolas" panose="020B0609020204030204" pitchFamily="49" charset="0"/>
              </a:rPr>
              <a:t> Log that one error in every method in the stack</a:t>
            </a:r>
          </a:p>
          <a:p>
            <a:pPr marL="0" indent="0">
              <a:buNone/>
            </a:pPr>
            <a:endParaRPr lang="en-US" sz="2800" dirty="0">
              <a:solidFill>
                <a:schemeClr val="bg1"/>
              </a:solidFill>
              <a:latin typeface="Consolas" panose="020B0609020204030204" pitchFamily="49" charset="0"/>
            </a:endParaRPr>
          </a:p>
          <a:p>
            <a:pPr marL="0" indent="0">
              <a:buNone/>
            </a:pPr>
            <a:endParaRPr lang="en-US" sz="2800" dirty="0">
              <a:solidFill>
                <a:schemeClr val="bg1"/>
              </a:solidFill>
              <a:latin typeface="Consolas" panose="020B0609020204030204" pitchFamily="49" charset="0"/>
            </a:endParaRPr>
          </a:p>
          <a:p>
            <a:pPr marL="0" indent="0">
              <a:buNone/>
            </a:pPr>
            <a:endParaRPr lang="en-US" dirty="0">
              <a:solidFill>
                <a:schemeClr val="bg1"/>
              </a:solidFill>
              <a:latin typeface="Consolas" panose="020B0609020204030204" pitchFamily="49" charset="0"/>
            </a:endParaRPr>
          </a:p>
        </p:txBody>
      </p:sp>
      <p:pic>
        <p:nvPicPr>
          <p:cNvPr id="2" name="Graphic 1" descr="Tree Stump outline">
            <a:extLst>
              <a:ext uri="{FF2B5EF4-FFF2-40B4-BE49-F238E27FC236}">
                <a16:creationId xmlns:a16="http://schemas.microsoft.com/office/drawing/2014/main" id="{A05F28B6-8518-EBBA-EED9-2C1D24F18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3006624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7F11-6150-45CF-5708-A67B97126D25}"/>
              </a:ext>
            </a:extLst>
          </p:cNvPr>
          <p:cNvSpPr>
            <a:spLocks noGrp="1"/>
          </p:cNvSpPr>
          <p:nvPr>
            <p:ph type="title"/>
          </p:nvPr>
        </p:nvSpPr>
        <p:spPr/>
        <p:txBody>
          <a:bodyPr/>
          <a:lstStyle/>
          <a:p>
            <a:r>
              <a:rPr lang="en-US" dirty="0">
                <a:solidFill>
                  <a:schemeClr val="bg1"/>
                </a:solidFill>
                <a:latin typeface="Consolas" panose="020B0609020204030204" pitchFamily="49" charset="0"/>
              </a:rPr>
              <a:t>[</a:t>
            </a:r>
            <a:r>
              <a:rPr lang="en-US" dirty="0">
                <a:solidFill>
                  <a:schemeClr val="bg2">
                    <a:lumMod val="50000"/>
                  </a:schemeClr>
                </a:solidFill>
                <a:latin typeface="Consolas" panose="020B0609020204030204" pitchFamily="49" charset="0"/>
              </a:rPr>
              <a:t>13:05:00</a:t>
            </a:r>
            <a:r>
              <a:rPr lang="en-US" dirty="0">
                <a:solidFill>
                  <a:schemeClr val="bg1"/>
                </a:solidFill>
                <a:latin typeface="Consolas" panose="020B0609020204030204" pitchFamily="49" charset="0"/>
              </a:rPr>
              <a:t>] </a:t>
            </a:r>
            <a:r>
              <a:rPr lang="en-US" dirty="0">
                <a:solidFill>
                  <a:schemeClr val="bg2">
                    <a:lumMod val="50000"/>
                  </a:schemeClr>
                </a:solidFill>
                <a:latin typeface="Consolas" panose="020B0609020204030204" pitchFamily="49" charset="0"/>
              </a:rPr>
              <a:t>TRACE</a:t>
            </a:r>
            <a:r>
              <a:rPr lang="en-US" dirty="0">
                <a:solidFill>
                  <a:schemeClr val="bg1"/>
                </a:solidFill>
                <a:latin typeface="Consolas" panose="020B0609020204030204" pitchFamily="49" charset="0"/>
              </a:rPr>
              <a:t> Have a Plan</a:t>
            </a:r>
          </a:p>
        </p:txBody>
      </p:sp>
      <p:sp>
        <p:nvSpPr>
          <p:cNvPr id="3" name="Content Placeholder 2">
            <a:extLst>
              <a:ext uri="{FF2B5EF4-FFF2-40B4-BE49-F238E27FC236}">
                <a16:creationId xmlns:a16="http://schemas.microsoft.com/office/drawing/2014/main" id="{DAA9A953-C0CB-40B6-4281-5F55CCBE4619}"/>
              </a:ext>
            </a:extLst>
          </p:cNvPr>
          <p:cNvSpPr>
            <a:spLocks noGrp="1"/>
          </p:cNvSpPr>
          <p:nvPr>
            <p:ph idx="1"/>
          </p:nvPr>
        </p:nvSpPr>
        <p:spPr/>
        <p:txBody>
          <a:bodyPr>
            <a:normAutofit/>
          </a:bodyPr>
          <a:lstStyle/>
          <a:p>
            <a:pPr marL="0" indent="0">
              <a:buNone/>
            </a:pPr>
            <a:r>
              <a:rPr lang="en-US" dirty="0">
                <a:solidFill>
                  <a:schemeClr val="bg1"/>
                </a:solidFill>
                <a:latin typeface="Consolas" panose="020B0609020204030204" pitchFamily="49" charset="0"/>
              </a:rPr>
              <a:t>[</a:t>
            </a:r>
            <a:r>
              <a:rPr lang="en-US" dirty="0">
                <a:solidFill>
                  <a:schemeClr val="bg2">
                    <a:lumMod val="50000"/>
                  </a:schemeClr>
                </a:solidFill>
                <a:latin typeface="Consolas" panose="020B0609020204030204" pitchFamily="49" charset="0"/>
              </a:rPr>
              <a:t>13:05:00</a:t>
            </a:r>
            <a:r>
              <a:rPr lang="en-US" dirty="0">
                <a:solidFill>
                  <a:schemeClr val="bg1"/>
                </a:solidFill>
                <a:latin typeface="Consolas" panose="020B0609020204030204" pitchFamily="49" charset="0"/>
              </a:rPr>
              <a:t>] </a:t>
            </a:r>
            <a:r>
              <a:rPr lang="en-US" dirty="0">
                <a:solidFill>
                  <a:schemeClr val="bg1"/>
                </a:solidFill>
                <a:highlight>
                  <a:srgbClr val="808000"/>
                </a:highlight>
                <a:latin typeface="Consolas" panose="020B0609020204030204" pitchFamily="49" charset="0"/>
              </a:rPr>
              <a:t>WARN</a:t>
            </a:r>
            <a:r>
              <a:rPr lang="en-US" dirty="0">
                <a:solidFill>
                  <a:schemeClr val="bg1"/>
                </a:solidFill>
                <a:latin typeface="Consolas" panose="020B0609020204030204" pitchFamily="49" charset="0"/>
              </a:rPr>
              <a:t> Log </a:t>
            </a:r>
            <a:r>
              <a:rPr lang="en-US" dirty="0">
                <a:solidFill>
                  <a:srgbClr val="61D6D6"/>
                </a:solidFill>
                <a:latin typeface="Consolas" panose="020B0609020204030204" pitchFamily="49" charset="0"/>
              </a:rPr>
              <a:t>consistently</a:t>
            </a:r>
            <a:r>
              <a:rPr lang="en-US" dirty="0">
                <a:solidFill>
                  <a:schemeClr val="bg1"/>
                </a:solidFill>
                <a:latin typeface="Consolas" panose="020B0609020204030204" pitchFamily="49" charset="0"/>
              </a:rPr>
              <a:t> (</a:t>
            </a:r>
            <a:r>
              <a:rPr lang="en-US" dirty="0">
                <a:solidFill>
                  <a:srgbClr val="61D6D6"/>
                </a:solidFill>
                <a:latin typeface="Consolas" panose="020B0609020204030204" pitchFamily="49" charset="0"/>
              </a:rPr>
              <a:t>not profusely</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a:t>
            </a:r>
            <a:r>
              <a:rPr lang="en-US" dirty="0">
                <a:solidFill>
                  <a:schemeClr val="bg2">
                    <a:lumMod val="50000"/>
                  </a:schemeClr>
                </a:solidFill>
                <a:latin typeface="Consolas" panose="020B0609020204030204" pitchFamily="49" charset="0"/>
              </a:rPr>
              <a:t>13:05:01</a:t>
            </a:r>
            <a:r>
              <a:rPr lang="en-US" dirty="0">
                <a:solidFill>
                  <a:schemeClr val="bg1"/>
                </a:solidFill>
                <a:latin typeface="Consolas" panose="020B0609020204030204" pitchFamily="49" charset="0"/>
              </a:rPr>
              <a:t>] </a:t>
            </a:r>
            <a:r>
              <a:rPr lang="en-US" dirty="0">
                <a:solidFill>
                  <a:schemeClr val="bg1"/>
                </a:solidFill>
                <a:highlight>
                  <a:srgbClr val="800000"/>
                </a:highlight>
                <a:latin typeface="Consolas" panose="020B0609020204030204" pitchFamily="49" charset="0"/>
              </a:rPr>
              <a:t>ERROR</a:t>
            </a:r>
            <a:r>
              <a:rPr lang="en-US" dirty="0">
                <a:solidFill>
                  <a:schemeClr val="bg1"/>
                </a:solidFill>
                <a:latin typeface="Consolas" panose="020B0609020204030204" pitchFamily="49" charset="0"/>
              </a:rPr>
              <a:t> </a:t>
            </a:r>
            <a:r>
              <a:rPr lang="en-US" dirty="0">
                <a:solidFill>
                  <a:srgbClr val="61D6D6"/>
                </a:solidFill>
                <a:latin typeface="Consolas" panose="020B0609020204030204" pitchFamily="49" charset="0"/>
              </a:rPr>
              <a:t>Don’t</a:t>
            </a:r>
            <a:r>
              <a:rPr lang="en-US" dirty="0">
                <a:solidFill>
                  <a:schemeClr val="bg1"/>
                </a:solidFill>
                <a:latin typeface="Consolas" panose="020B0609020204030204" pitchFamily="49" charset="0"/>
              </a:rPr>
              <a:t> log errors reflexively</a:t>
            </a:r>
          </a:p>
          <a:p>
            <a:pPr marL="0" indent="0">
              <a:buNone/>
            </a:pPr>
            <a:r>
              <a:rPr lang="en-US" dirty="0">
                <a:solidFill>
                  <a:schemeClr val="bg1"/>
                </a:solidFill>
                <a:latin typeface="Consolas" panose="020B0609020204030204" pitchFamily="49" charset="0"/>
              </a:rPr>
              <a:t>[</a:t>
            </a:r>
            <a:r>
              <a:rPr lang="en-US" dirty="0">
                <a:solidFill>
                  <a:schemeClr val="bg2">
                    <a:lumMod val="50000"/>
                  </a:schemeClr>
                </a:solidFill>
                <a:latin typeface="Consolas" panose="020B0609020204030204" pitchFamily="49" charset="0"/>
              </a:rPr>
              <a:t>13:05:01</a:t>
            </a:r>
            <a:r>
              <a:rPr lang="en-US" dirty="0">
                <a:solidFill>
                  <a:schemeClr val="bg1"/>
                </a:solidFill>
                <a:latin typeface="Consolas" panose="020B0609020204030204" pitchFamily="49" charset="0"/>
              </a:rPr>
              <a:t>] </a:t>
            </a:r>
            <a:r>
              <a:rPr lang="en-US" dirty="0">
                <a:highlight>
                  <a:srgbClr val="C0C0C0"/>
                </a:highlight>
                <a:latin typeface="Consolas" panose="020B0609020204030204" pitchFamily="49" charset="0"/>
              </a:rPr>
              <a:t>INFO</a:t>
            </a:r>
            <a:r>
              <a:rPr lang="en-US" dirty="0">
                <a:solidFill>
                  <a:schemeClr val="bg1"/>
                </a:solidFill>
                <a:latin typeface="Consolas" panose="020B0609020204030204" pitchFamily="49" charset="0"/>
              </a:rPr>
              <a:t> Think about performance</a:t>
            </a:r>
          </a:p>
          <a:p>
            <a:pPr marL="0" indent="0">
              <a:buNone/>
            </a:pPr>
            <a:r>
              <a:rPr lang="en-US" dirty="0">
                <a:solidFill>
                  <a:schemeClr val="bg1"/>
                </a:solidFill>
                <a:latin typeface="Consolas" panose="020B0609020204030204" pitchFamily="49" charset="0"/>
              </a:rPr>
              <a:t>[</a:t>
            </a:r>
            <a:r>
              <a:rPr lang="en-US" dirty="0">
                <a:solidFill>
                  <a:schemeClr val="bg2">
                    <a:lumMod val="50000"/>
                  </a:schemeClr>
                </a:solidFill>
                <a:latin typeface="Consolas" panose="020B0609020204030204" pitchFamily="49" charset="0"/>
              </a:rPr>
              <a:t>13:05:01</a:t>
            </a:r>
            <a:r>
              <a:rPr lang="en-US" dirty="0">
                <a:solidFill>
                  <a:schemeClr val="bg1"/>
                </a:solidFill>
                <a:latin typeface="Consolas" panose="020B0609020204030204" pitchFamily="49" charset="0"/>
              </a:rPr>
              <a:t>] </a:t>
            </a:r>
            <a:r>
              <a:rPr lang="en-US" dirty="0">
                <a:highlight>
                  <a:srgbClr val="C0C0C0"/>
                </a:highlight>
                <a:latin typeface="Consolas" panose="020B0609020204030204" pitchFamily="49" charset="0"/>
              </a:rPr>
              <a:t>INFO</a:t>
            </a:r>
            <a:r>
              <a:rPr lang="en-US" dirty="0">
                <a:solidFill>
                  <a:schemeClr val="bg1"/>
                </a:solidFill>
                <a:latin typeface="Consolas" panose="020B0609020204030204" pitchFamily="49" charset="0"/>
              </a:rPr>
              <a:t> Use log context scope rather than formatted log message</a:t>
            </a:r>
          </a:p>
          <a:p>
            <a:pPr marL="0" indent="0">
              <a:buNone/>
            </a:pPr>
            <a:r>
              <a:rPr lang="en-US" dirty="0">
                <a:solidFill>
                  <a:schemeClr val="bg1"/>
                </a:solidFill>
                <a:latin typeface="Consolas" panose="020B0609020204030204" pitchFamily="49" charset="0"/>
              </a:rPr>
              <a:t>[</a:t>
            </a:r>
            <a:r>
              <a:rPr lang="en-US" dirty="0">
                <a:solidFill>
                  <a:schemeClr val="bg2">
                    <a:lumMod val="50000"/>
                  </a:schemeClr>
                </a:solidFill>
                <a:latin typeface="Consolas" panose="020B0609020204030204" pitchFamily="49" charset="0"/>
              </a:rPr>
              <a:t>13:05:05</a:t>
            </a:r>
            <a:r>
              <a:rPr lang="en-US" dirty="0">
                <a:solidFill>
                  <a:schemeClr val="bg1"/>
                </a:solidFill>
                <a:latin typeface="Consolas" panose="020B0609020204030204" pitchFamily="49" charset="0"/>
              </a:rPr>
              <a:t>] </a:t>
            </a:r>
            <a:r>
              <a:rPr lang="en-US" dirty="0">
                <a:solidFill>
                  <a:schemeClr val="bg1"/>
                </a:solidFill>
                <a:highlight>
                  <a:srgbClr val="808080"/>
                </a:highlight>
                <a:latin typeface="Consolas" panose="020B0609020204030204" pitchFamily="49" charset="0"/>
                <a:ea typeface="+mj-ea"/>
                <a:cs typeface="+mj-cs"/>
              </a:rPr>
              <a:t>TRACE</a:t>
            </a:r>
            <a:r>
              <a:rPr lang="en-US" dirty="0">
                <a:solidFill>
                  <a:schemeClr val="bg2">
                    <a:lumMod val="50000"/>
                  </a:schemeClr>
                </a:solidFill>
                <a:latin typeface="Consolas" panose="020B0609020204030204" pitchFamily="49" charset="0"/>
                <a:ea typeface="+mj-ea"/>
                <a:cs typeface="+mj-cs"/>
              </a:rPr>
              <a:t> </a:t>
            </a:r>
            <a:r>
              <a:rPr lang="en-US" dirty="0">
                <a:solidFill>
                  <a:schemeClr val="bg1"/>
                </a:solidFill>
                <a:latin typeface="Consolas" panose="020B0609020204030204" pitchFamily="49" charset="0"/>
                <a:ea typeface="+mj-ea"/>
                <a:cs typeface="+mj-cs"/>
              </a:rPr>
              <a:t>Event ids </a:t>
            </a:r>
            <a:r>
              <a:rPr lang="en-US" dirty="0">
                <a:solidFill>
                  <a:srgbClr val="61D6D6"/>
                </a:solidFill>
                <a:latin typeface="Consolas" panose="020B0609020204030204" pitchFamily="49" charset="0"/>
                <a:ea typeface="+mj-ea"/>
                <a:cs typeface="+mj-cs"/>
              </a:rPr>
              <a:t>&gt;</a:t>
            </a:r>
            <a:r>
              <a:rPr lang="en-US" dirty="0">
                <a:solidFill>
                  <a:schemeClr val="bg1"/>
                </a:solidFill>
                <a:latin typeface="Consolas" panose="020B0609020204030204" pitchFamily="49" charset="0"/>
                <a:ea typeface="+mj-ea"/>
                <a:cs typeface="+mj-cs"/>
              </a:rPr>
              <a:t> message</a:t>
            </a:r>
            <a:endParaRPr lang="en-US" dirty="0">
              <a:solidFill>
                <a:schemeClr val="bg1"/>
              </a:solidFill>
              <a:latin typeface="Consolas" panose="020B0609020204030204" pitchFamily="49" charset="0"/>
            </a:endParaRPr>
          </a:p>
          <a:p>
            <a:pPr marL="0" indent="0">
              <a:buNone/>
            </a:pPr>
            <a:endParaRPr lang="en-US" dirty="0">
              <a:solidFill>
                <a:schemeClr val="bg1"/>
              </a:solidFill>
              <a:latin typeface="Consolas" panose="020B0609020204030204" pitchFamily="49" charset="0"/>
            </a:endParaRPr>
          </a:p>
          <a:p>
            <a:pPr marL="0" indent="0">
              <a:buNone/>
            </a:pPr>
            <a:endParaRPr lang="en-US" dirty="0">
              <a:solidFill>
                <a:schemeClr val="bg1"/>
              </a:solidFill>
              <a:latin typeface="Consolas" panose="020B0609020204030204" pitchFamily="49" charset="0"/>
            </a:endParaRPr>
          </a:p>
          <a:p>
            <a:pPr marL="0" indent="0">
              <a:buNone/>
            </a:pPr>
            <a:endParaRPr lang="en-US" dirty="0">
              <a:solidFill>
                <a:schemeClr val="bg1"/>
              </a:solidFill>
              <a:latin typeface="Consolas" panose="020B0609020204030204" pitchFamily="49" charset="0"/>
            </a:endParaRPr>
          </a:p>
        </p:txBody>
      </p:sp>
      <p:pic>
        <p:nvPicPr>
          <p:cNvPr id="4" name="Graphic 3" descr="Tree Stump outline">
            <a:extLst>
              <a:ext uri="{FF2B5EF4-FFF2-40B4-BE49-F238E27FC236}">
                <a16:creationId xmlns:a16="http://schemas.microsoft.com/office/drawing/2014/main" id="{3366A390-2836-422F-E172-91A179BC17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707343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7F11-6150-45CF-5708-A67B97126D25}"/>
              </a:ext>
            </a:extLst>
          </p:cNvPr>
          <p:cNvSpPr>
            <a:spLocks noGrp="1"/>
          </p:cNvSpPr>
          <p:nvPr>
            <p:ph type="title"/>
          </p:nvPr>
        </p:nvSpPr>
        <p:spPr/>
        <p:txBody>
          <a:bodyPr>
            <a:normAutofit/>
          </a:bodyPr>
          <a:lstStyle/>
          <a:p>
            <a:r>
              <a:rPr lang="en-US" dirty="0">
                <a:solidFill>
                  <a:schemeClr val="bg1"/>
                </a:solidFill>
                <a:latin typeface="Consolas" panose="020B0609020204030204" pitchFamily="49" charset="0"/>
              </a:rPr>
              <a:t>Don’t Count Your Eggs (Unless They’re Aggregated)</a:t>
            </a:r>
          </a:p>
        </p:txBody>
      </p:sp>
      <p:sp>
        <p:nvSpPr>
          <p:cNvPr id="3" name="Content Placeholder 2" descr="JSON text showing a metric definition. In the JSON, it defines a metric &quot;pay attention&quot; that has points: cheaper than logging, proves system function, and fancy gauges that look cool.">
            <a:extLst>
              <a:ext uri="{FF2B5EF4-FFF2-40B4-BE49-F238E27FC236}">
                <a16:creationId xmlns:a16="http://schemas.microsoft.com/office/drawing/2014/main" id="{DAA9A953-C0CB-40B6-4281-5F55CCBE4619}"/>
              </a:ext>
              <a:ext uri="{C183D7F6-B498-43B3-948B-1728B52AA6E4}">
                <adec:decorative xmlns:adec="http://schemas.microsoft.com/office/drawing/2017/decorative" val="0"/>
              </a:ext>
            </a:extLst>
          </p:cNvPr>
          <p:cNvSpPr>
            <a:spLocks noGrp="1"/>
          </p:cNvSpPr>
          <p:nvPr>
            <p:ph idx="1"/>
          </p:nvPr>
        </p:nvSpPr>
        <p:spPr/>
        <p:txBody>
          <a:bodyPr>
            <a:normAutofit fontScale="55000" lnSpcReduction="20000"/>
          </a:bodyPr>
          <a:lstStyle/>
          <a:p>
            <a:pPr marL="0" indent="0">
              <a:buNone/>
            </a:pPr>
            <a:r>
              <a:rPr lang="en-US" dirty="0">
                <a:solidFill>
                  <a:schemeClr val="bg1">
                    <a:lumMod val="50000"/>
                  </a:schemeClr>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"series"</a:t>
            </a:r>
            <a:r>
              <a:rPr lang="en-US" dirty="0">
                <a:solidFill>
                  <a:schemeClr val="bg1">
                    <a:lumMod val="50000"/>
                  </a:schemeClr>
                </a:solidFill>
                <a:latin typeface="Consolas" panose="020B0609020204030204" pitchFamily="49" charset="0"/>
              </a:rPr>
              <a:t>:</a:t>
            </a:r>
            <a:r>
              <a:rPr lang="en-US" dirty="0">
                <a:solidFill>
                  <a:schemeClr val="bg1"/>
                </a:solidFill>
                <a:latin typeface="Consolas" panose="020B0609020204030204" pitchFamily="49" charset="0"/>
              </a:rPr>
              <a:t> </a:t>
            </a:r>
            <a:r>
              <a:rPr lang="en-US" sz="2700" dirty="0">
                <a:solidFill>
                  <a:schemeClr val="bg1">
                    <a:lumMod val="50000"/>
                  </a:schemeClr>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sz="2700" dirty="0">
                <a:solidFill>
                  <a:schemeClr val="bg1">
                    <a:lumMod val="50000"/>
                  </a:schemeClr>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"metric"</a:t>
            </a:r>
            <a:r>
              <a:rPr lang="en-US" dirty="0">
                <a:solidFill>
                  <a:schemeClr val="bg1">
                    <a:lumMod val="50000"/>
                  </a:schemeClr>
                </a:solidFill>
                <a:latin typeface="Consolas" panose="020B0609020204030204" pitchFamily="49" charset="0"/>
              </a:rPr>
              <a:t>:</a:t>
            </a:r>
            <a:r>
              <a:rPr lang="en-US" dirty="0">
                <a:solidFill>
                  <a:schemeClr val="bg1"/>
                </a:solidFill>
                <a:latin typeface="Consolas" panose="020B0609020204030204" pitchFamily="49" charset="0"/>
              </a:rPr>
              <a:t> </a:t>
            </a:r>
            <a:r>
              <a:rPr lang="en-US" dirty="0">
                <a:solidFill>
                  <a:schemeClr val="accent6">
                    <a:lumMod val="75000"/>
                  </a:schemeClr>
                </a:solidFill>
                <a:latin typeface="Consolas" panose="020B0609020204030204" pitchFamily="49" charset="0"/>
              </a:rPr>
              <a:t>"</a:t>
            </a:r>
            <a:r>
              <a:rPr lang="en-US" dirty="0" err="1">
                <a:solidFill>
                  <a:schemeClr val="accent6">
                    <a:lumMod val="75000"/>
                  </a:schemeClr>
                </a:solidFill>
                <a:latin typeface="Consolas" panose="020B0609020204030204" pitchFamily="49" charset="0"/>
              </a:rPr>
              <a:t>pay_attention</a:t>
            </a:r>
            <a:r>
              <a:rPr lang="en-US" dirty="0">
                <a:solidFill>
                  <a:schemeClr val="accent6">
                    <a:lumMod val="75000"/>
                  </a:schemeClr>
                </a:solidFill>
                <a:latin typeface="Consolas" panose="020B0609020204030204" pitchFamily="49" charset="0"/>
              </a:rPr>
              <a:t>"</a:t>
            </a:r>
            <a:r>
              <a:rPr lang="en-US" dirty="0">
                <a:solidFill>
                  <a:schemeClr val="bg1">
                    <a:lumMod val="50000"/>
                  </a:schemeClr>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"points"</a:t>
            </a:r>
            <a:r>
              <a:rPr lang="en-US" dirty="0">
                <a:solidFill>
                  <a:schemeClr val="bg1">
                    <a:lumMod val="50000"/>
                  </a:schemeClr>
                </a:solidFill>
                <a:latin typeface="Consolas" panose="020B0609020204030204" pitchFamily="49" charset="0"/>
              </a:rPr>
              <a:t>:</a:t>
            </a:r>
            <a:r>
              <a:rPr lang="en-US" dirty="0">
                <a:solidFill>
                  <a:schemeClr val="bg1"/>
                </a:solidFill>
                <a:latin typeface="Consolas" panose="020B0609020204030204" pitchFamily="49" charset="0"/>
              </a:rPr>
              <a:t> </a:t>
            </a:r>
            <a:r>
              <a:rPr lang="en-US" dirty="0">
                <a:solidFill>
                  <a:schemeClr val="bg1">
                    <a:lumMod val="50000"/>
                  </a:schemeClr>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dirty="0">
                <a:solidFill>
                  <a:schemeClr val="bg1">
                    <a:lumMod val="50000"/>
                  </a:schemeClr>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cheaper_than_logging</a:t>
            </a:r>
            <a:r>
              <a:rPr lang="en-US" dirty="0">
                <a:solidFill>
                  <a:schemeClr val="bg1"/>
                </a:solidFill>
                <a:latin typeface="Consolas" panose="020B0609020204030204" pitchFamily="49" charset="0"/>
              </a:rPr>
              <a:t>"</a:t>
            </a:r>
            <a:r>
              <a:rPr lang="en-US" dirty="0">
                <a:solidFill>
                  <a:schemeClr val="bg1">
                    <a:lumMod val="50000"/>
                  </a:schemeClr>
                </a:solidFill>
                <a:latin typeface="Consolas" panose="020B0609020204030204" pitchFamily="49" charset="0"/>
              </a:rPr>
              <a:t>:</a:t>
            </a:r>
            <a:r>
              <a:rPr lang="en-US" dirty="0">
                <a:solidFill>
                  <a:schemeClr val="bg1"/>
                </a:solidFill>
                <a:latin typeface="Consolas" panose="020B0609020204030204" pitchFamily="49" charset="0"/>
              </a:rPr>
              <a:t> </a:t>
            </a:r>
            <a:r>
              <a:rPr lang="en-US" dirty="0">
                <a:solidFill>
                  <a:srgbClr val="FF0000"/>
                </a:solidFill>
                <a:latin typeface="Consolas" panose="020B0609020204030204" pitchFamily="49" charset="0"/>
              </a:rPr>
              <a:t>1</a:t>
            </a:r>
            <a:r>
              <a:rPr lang="en-US" dirty="0">
                <a:solidFill>
                  <a:schemeClr val="bg1">
                    <a:lumMod val="50000"/>
                  </a:schemeClr>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proves_system_function</a:t>
            </a:r>
            <a:r>
              <a:rPr lang="en-US" dirty="0">
                <a:solidFill>
                  <a:schemeClr val="bg1"/>
                </a:solidFill>
                <a:latin typeface="Consolas" panose="020B0609020204030204" pitchFamily="49" charset="0"/>
              </a:rPr>
              <a:t>"</a:t>
            </a:r>
            <a:r>
              <a:rPr lang="en-US" dirty="0">
                <a:solidFill>
                  <a:schemeClr val="bg1">
                    <a:lumMod val="50000"/>
                  </a:schemeClr>
                </a:solidFill>
                <a:latin typeface="Consolas" panose="020B0609020204030204" pitchFamily="49" charset="0"/>
              </a:rPr>
              <a:t>:</a:t>
            </a:r>
            <a:r>
              <a:rPr lang="en-US" dirty="0">
                <a:solidFill>
                  <a:schemeClr val="bg1"/>
                </a:solidFill>
                <a:latin typeface="Consolas" panose="020B0609020204030204" pitchFamily="49" charset="0"/>
              </a:rPr>
              <a:t> </a:t>
            </a:r>
            <a:r>
              <a:rPr lang="en-US" dirty="0">
                <a:solidFill>
                  <a:srgbClr val="FF0000"/>
                </a:solidFill>
                <a:latin typeface="Consolas" panose="020B0609020204030204" pitchFamily="49" charset="0"/>
              </a:rPr>
              <a:t>2</a:t>
            </a:r>
            <a:r>
              <a:rPr lang="en-US" dirty="0">
                <a:solidFill>
                  <a:schemeClr val="bg1">
                    <a:lumMod val="50000"/>
                  </a:schemeClr>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fancy_gauges_look_cool</a:t>
            </a:r>
            <a:r>
              <a:rPr lang="en-US" dirty="0">
                <a:solidFill>
                  <a:schemeClr val="bg1"/>
                </a:solidFill>
                <a:latin typeface="Consolas" panose="020B0609020204030204" pitchFamily="49" charset="0"/>
              </a:rPr>
              <a:t>"</a:t>
            </a:r>
            <a:r>
              <a:rPr lang="en-US" dirty="0">
                <a:solidFill>
                  <a:schemeClr val="bg1">
                    <a:lumMod val="50000"/>
                  </a:schemeClr>
                </a:solidFill>
                <a:latin typeface="Consolas" panose="020B0609020204030204" pitchFamily="49" charset="0"/>
              </a:rPr>
              <a:t>:</a:t>
            </a:r>
            <a:r>
              <a:rPr lang="en-US" dirty="0">
                <a:solidFill>
                  <a:schemeClr val="bg1"/>
                </a:solidFill>
                <a:latin typeface="Consolas" panose="020B0609020204030204" pitchFamily="49" charset="0"/>
              </a:rPr>
              <a:t> </a:t>
            </a:r>
            <a:r>
              <a:rPr lang="en-US" dirty="0">
                <a:solidFill>
                  <a:srgbClr val="FF0000"/>
                </a:solidFill>
                <a:latin typeface="Consolas" panose="020B0609020204030204" pitchFamily="49" charset="0"/>
              </a:rPr>
              <a:t>3</a:t>
            </a:r>
          </a:p>
          <a:p>
            <a:pPr marL="0" indent="0">
              <a:buNone/>
            </a:pPr>
            <a:r>
              <a:rPr lang="en-US" dirty="0">
                <a:solidFill>
                  <a:schemeClr val="bg1"/>
                </a:solidFill>
                <a:latin typeface="Consolas" panose="020B0609020204030204" pitchFamily="49" charset="0"/>
              </a:rPr>
              <a:t>        </a:t>
            </a:r>
            <a:r>
              <a:rPr lang="en-US" dirty="0">
                <a:solidFill>
                  <a:schemeClr val="bg1">
                    <a:lumMod val="50000"/>
                  </a:schemeClr>
                </a:solidFill>
                <a:latin typeface="Consolas" panose="020B0609020204030204" pitchFamily="49" charset="0"/>
              </a:rPr>
              <a:t>}</a:t>
            </a:r>
          </a:p>
          <a:p>
            <a:pPr marL="0" indent="0">
              <a:buNone/>
            </a:pPr>
            <a:r>
              <a:rPr lang="en-US" dirty="0">
                <a:solidFill>
                  <a:schemeClr val="bg1">
                    <a:lumMod val="50000"/>
                  </a:schemeClr>
                </a:solidFill>
                <a:latin typeface="Consolas" panose="020B0609020204030204" pitchFamily="49" charset="0"/>
              </a:rPr>
              <a:t>      ]</a:t>
            </a:r>
          </a:p>
          <a:p>
            <a:pPr marL="0" indent="0">
              <a:buNone/>
            </a:pPr>
            <a:r>
              <a:rPr lang="en-US" dirty="0">
                <a:solidFill>
                  <a:schemeClr val="bg1">
                    <a:lumMod val="50000"/>
                  </a:schemeClr>
                </a:solidFill>
                <a:latin typeface="Consolas" panose="020B0609020204030204" pitchFamily="49" charset="0"/>
              </a:rPr>
              <a:t>    }</a:t>
            </a:r>
          </a:p>
          <a:p>
            <a:pPr marL="0" indent="0">
              <a:buNone/>
            </a:pPr>
            <a:r>
              <a:rPr lang="en-US" dirty="0">
                <a:solidFill>
                  <a:schemeClr val="bg1">
                    <a:lumMod val="50000"/>
                  </a:schemeClr>
                </a:solidFill>
                <a:latin typeface="Consolas" panose="020B0609020204030204" pitchFamily="49" charset="0"/>
              </a:rPr>
              <a:t>  ]</a:t>
            </a:r>
          </a:p>
          <a:p>
            <a:pPr marL="0" indent="0">
              <a:buNone/>
            </a:pPr>
            <a:r>
              <a:rPr lang="en-US" dirty="0">
                <a:solidFill>
                  <a:schemeClr val="bg1">
                    <a:lumMod val="50000"/>
                  </a:schemeClr>
                </a:solidFill>
                <a:latin typeface="Consolas" panose="020B0609020204030204" pitchFamily="49" charset="0"/>
              </a:rPr>
              <a:t>}</a:t>
            </a:r>
          </a:p>
        </p:txBody>
      </p:sp>
      <p:pic>
        <p:nvPicPr>
          <p:cNvPr id="4" name="Graphic 3" descr="Tree Stump outline">
            <a:extLst>
              <a:ext uri="{FF2B5EF4-FFF2-40B4-BE49-F238E27FC236}">
                <a16:creationId xmlns:a16="http://schemas.microsoft.com/office/drawing/2014/main" id="{DC44A689-EA15-3E58-B74D-BCD83A30C3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296559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n image of the Picasso painting Guernica. It is a aggressively anti-war painting.">
            <a:extLst>
              <a:ext uri="{FF2B5EF4-FFF2-40B4-BE49-F238E27FC236}">
                <a16:creationId xmlns:a16="http://schemas.microsoft.com/office/drawing/2014/main" id="{73191E05-8F01-DE40-7306-D762973FE171}"/>
              </a:ext>
            </a:extLst>
          </p:cNvPr>
          <p:cNvPicPr>
            <a:picLocks noGrp="1" noChangeAspect="1"/>
          </p:cNvPicPr>
          <p:nvPr>
            <p:ph idx="1"/>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F787C6C3-E7EB-2E77-7E36-D538CD5C45C5}"/>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NOT the Venue for a Language Holy War</a:t>
            </a:r>
          </a:p>
        </p:txBody>
      </p:sp>
      <p:sp>
        <p:nvSpPr>
          <p:cNvPr id="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54E3E5-7AF5-A3CA-FE59-8BCACAB6B8CE}"/>
              </a:ext>
            </a:extLst>
          </p:cNvPr>
          <p:cNvSpPr txBox="1"/>
          <p:nvPr/>
        </p:nvSpPr>
        <p:spPr>
          <a:xfrm>
            <a:off x="9729622" y="6657945"/>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nalanyilmaz.blogspot.com/2014/10/guernica.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470921487"/>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A3BB39-B6CC-787D-2D4A-B89B044A28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53036" y="311255"/>
            <a:ext cx="11204252" cy="1514370"/>
          </a:xfrm>
          <a:prstGeom prst="rect">
            <a:avLst/>
          </a:prstGeom>
        </p:spPr>
      </p:pic>
      <p:sp>
        <p:nvSpPr>
          <p:cNvPr id="14" name="Title 13">
            <a:extLst>
              <a:ext uri="{FF2B5EF4-FFF2-40B4-BE49-F238E27FC236}">
                <a16:creationId xmlns:a16="http://schemas.microsoft.com/office/drawing/2014/main" id="{38235EFC-7C3A-BB2E-B2ED-DA5DAB9DAD68}"/>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Logs are not traces, nor are they spans</a:t>
            </a:r>
          </a:p>
        </p:txBody>
      </p:sp>
      <p:sp>
        <p:nvSpPr>
          <p:cNvPr id="3" name="Content Placeholder 2">
            <a:extLst>
              <a:ext uri="{FF2B5EF4-FFF2-40B4-BE49-F238E27FC236}">
                <a16:creationId xmlns:a16="http://schemas.microsoft.com/office/drawing/2014/main" id="{DAA9A953-C0CB-40B6-4281-5F55CCBE4619}"/>
              </a:ext>
            </a:extLst>
          </p:cNvPr>
          <p:cNvSpPr>
            <a:spLocks noGrp="1"/>
          </p:cNvSpPr>
          <p:nvPr>
            <p:ph idx="1"/>
          </p:nvPr>
        </p:nvSpPr>
        <p:spPr/>
        <p:txBody>
          <a:bodyPr>
            <a:normAutofit lnSpcReduction="10000"/>
          </a:bodyPr>
          <a:lstStyle/>
          <a:p>
            <a:r>
              <a:rPr lang="en-US" dirty="0">
                <a:solidFill>
                  <a:schemeClr val="bg1"/>
                </a:solidFill>
                <a:latin typeface="Consolas" panose="020B0609020204030204" pitchFamily="49" charset="0"/>
              </a:rPr>
              <a:t>Traces and distributed traces provide far better visibility across large codebases or multiple services</a:t>
            </a:r>
          </a:p>
          <a:p>
            <a:r>
              <a:rPr lang="en-US" dirty="0">
                <a:solidFill>
                  <a:schemeClr val="bg1"/>
                </a:solidFill>
                <a:latin typeface="Consolas" panose="020B0609020204030204" pitchFamily="49" charset="0"/>
              </a:rPr>
              <a:t>Flame charts make it easier to spot bottlenecks</a:t>
            </a:r>
          </a:p>
          <a:p>
            <a:r>
              <a:rPr lang="en-US" dirty="0">
                <a:solidFill>
                  <a:schemeClr val="bg1"/>
                </a:solidFill>
                <a:latin typeface="Consolas" panose="020B0609020204030204" pitchFamily="49" charset="0"/>
              </a:rPr>
              <a:t>A trace is the “vertical” execution – a stack of dependencies</a:t>
            </a:r>
          </a:p>
          <a:p>
            <a:r>
              <a:rPr lang="en-US" dirty="0">
                <a:solidFill>
                  <a:schemeClr val="bg1"/>
                </a:solidFill>
                <a:latin typeface="Consolas" panose="020B0609020204030204" pitchFamily="49" charset="0"/>
              </a:rPr>
              <a:t>A span is the “horizontal” execution – the traces over time</a:t>
            </a:r>
          </a:p>
          <a:p>
            <a:r>
              <a:rPr lang="en-US" dirty="0">
                <a:solidFill>
                  <a:schemeClr val="bg1"/>
                </a:solidFill>
                <a:latin typeface="Consolas" panose="020B0609020204030204" pitchFamily="49" charset="0"/>
              </a:rPr>
              <a:t>Most modern runtimes allow transparent configuration of tracing</a:t>
            </a:r>
          </a:p>
          <a:p>
            <a:endParaRPr lang="en-US" dirty="0">
              <a:solidFill>
                <a:schemeClr val="bg1"/>
              </a:solidFill>
              <a:latin typeface="Consolas" panose="020B0609020204030204" pitchFamily="49" charset="0"/>
            </a:endParaRPr>
          </a:p>
        </p:txBody>
      </p:sp>
      <p:pic>
        <p:nvPicPr>
          <p:cNvPr id="2" name="Graphic 1" descr="Tree Stump outline">
            <a:extLst>
              <a:ext uri="{FF2B5EF4-FFF2-40B4-BE49-F238E27FC236}">
                <a16:creationId xmlns:a16="http://schemas.microsoft.com/office/drawing/2014/main" id="{A20E99AB-9544-8E8E-4A90-FBFDDD0A0E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4182217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itle 13">
            <a:extLst>
              <a:ext uri="{FF2B5EF4-FFF2-40B4-BE49-F238E27FC236}">
                <a16:creationId xmlns:a16="http://schemas.microsoft.com/office/drawing/2014/main" id="{38235EFC-7C3A-BB2E-B2ED-DA5DAB9DAD68}"/>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You Don’t Have to Reinvent the Wheel</a:t>
            </a:r>
          </a:p>
        </p:txBody>
      </p:sp>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58DCF92-3245-22FC-74FB-BF5837D0AE1E}"/>
              </a:ext>
            </a:extLst>
          </p:cNvPr>
          <p:cNvSpPr>
            <a:spLocks noGrp="1"/>
          </p:cNvSpPr>
          <p:nvPr>
            <p:ph sz="half" idx="1"/>
          </p:nvPr>
        </p:nvSpPr>
        <p:spPr>
          <a:xfrm>
            <a:off x="897769" y="1909192"/>
            <a:ext cx="4586513" cy="3647710"/>
          </a:xfrm>
        </p:spPr>
        <p:txBody>
          <a:bodyPr vert="horz" lIns="91440" tIns="45720" rIns="91440" bIns="45720" rtlCol="0">
            <a:normAutofit/>
          </a:bodyPr>
          <a:lstStyle/>
          <a:p>
            <a:r>
              <a:rPr lang="en-US" sz="2000" dirty="0">
                <a:solidFill>
                  <a:schemeClr val="bg1"/>
                </a:solidFill>
              </a:rPr>
              <a:t>Most application performance monitoring (APM) products provide agents that can inject metrics and traces</a:t>
            </a:r>
          </a:p>
          <a:p>
            <a:r>
              <a:rPr lang="en-US" sz="2000" dirty="0" err="1">
                <a:solidFill>
                  <a:schemeClr val="bg1"/>
                </a:solidFill>
              </a:rPr>
              <a:t>OpenTelemetry</a:t>
            </a:r>
            <a:r>
              <a:rPr lang="en-US" sz="2000" dirty="0">
                <a:solidFill>
                  <a:schemeClr val="bg1"/>
                </a:solidFill>
              </a:rPr>
              <a:t> is on the rise</a:t>
            </a:r>
          </a:p>
          <a:p>
            <a:r>
              <a:rPr lang="en-US" sz="2000" dirty="0">
                <a:solidFill>
                  <a:schemeClr val="bg1"/>
                </a:solidFill>
              </a:rPr>
              <a:t>Many packages exist to help minimize the mental load</a:t>
            </a: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A picture of a &quot;caveman&quot; creating a wheel out of stone and wood">
            <a:extLst>
              <a:ext uri="{FF2B5EF4-FFF2-40B4-BE49-F238E27FC236}">
                <a16:creationId xmlns:a16="http://schemas.microsoft.com/office/drawing/2014/main" id="{62270FFC-E64C-2ABB-AD88-CA73F6982D7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a:stretch/>
        </p:blipFill>
        <p:spPr>
          <a:xfrm>
            <a:off x="6525453" y="10"/>
            <a:ext cx="5666547" cy="6857990"/>
          </a:xfrm>
          <a:prstGeom prst="rect">
            <a:avLst/>
          </a:prstGeom>
        </p:spPr>
      </p:pic>
      <p:pic>
        <p:nvPicPr>
          <p:cNvPr id="2" name="Graphic 1" descr="Tree Stump outline">
            <a:extLst>
              <a:ext uri="{FF2B5EF4-FFF2-40B4-BE49-F238E27FC236}">
                <a16:creationId xmlns:a16="http://schemas.microsoft.com/office/drawing/2014/main" id="{F2B136DD-BECC-3058-E6A2-A0C73DED12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3915037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F1CB93-1E73-B6E0-21E7-D463782E5C6D}"/>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solidFill>
                  <a:schemeClr val="bg2"/>
                </a:solidFill>
              </a:rPr>
              <a:t>Conclusion</a:t>
            </a:r>
          </a:p>
        </p:txBody>
      </p:sp>
      <p:sp>
        <p:nvSpPr>
          <p:cNvPr id="3" name="Text Placeholder 2">
            <a:extLst>
              <a:ext uri="{FF2B5EF4-FFF2-40B4-BE49-F238E27FC236}">
                <a16:creationId xmlns:a16="http://schemas.microsoft.com/office/drawing/2014/main" id="{F469110B-787B-FF14-A324-33785C1CB84A}"/>
              </a:ext>
            </a:extLst>
          </p:cNvPr>
          <p:cNvSpPr>
            <a:spLocks noGrp="1"/>
          </p:cNvSpPr>
          <p:nvPr>
            <p:ph type="body" idx="1"/>
          </p:nvPr>
        </p:nvSpPr>
        <p:spPr>
          <a:xfrm>
            <a:off x="890339" y="4636008"/>
            <a:ext cx="3734014" cy="1572768"/>
          </a:xfrm>
        </p:spPr>
        <p:txBody>
          <a:bodyPr vert="horz" lIns="91440" tIns="45720" rIns="91440" bIns="45720" rtlCol="0">
            <a:normAutofit/>
          </a:bodyPr>
          <a:lstStyle/>
          <a:p>
            <a:r>
              <a:rPr lang="en-US" dirty="0">
                <a:solidFill>
                  <a:schemeClr val="bg2"/>
                </a:solidFill>
              </a:rPr>
              <a:t>Also, DALL-E doesn’t always hit the mark.</a:t>
            </a:r>
          </a:p>
          <a:p>
            <a:endParaRPr lang="en-US" dirty="0">
              <a:solidFill>
                <a:schemeClr val="bg2"/>
              </a:solidFill>
            </a:endParaRP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image of a man walking in an office. Because it was generated by DALL-E (an AI art generator), there are irregularities. The man's left arm is stuck in a box, part of his right leg is missing, and he is wearing his tie on his back.">
            <a:extLst>
              <a:ext uri="{FF2B5EF4-FFF2-40B4-BE49-F238E27FC236}">
                <a16:creationId xmlns:a16="http://schemas.microsoft.com/office/drawing/2014/main" id="{2827EF34-C69A-19DE-7310-0A5A5305020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Oval 5">
            <a:extLst>
              <a:ext uri="{FF2B5EF4-FFF2-40B4-BE49-F238E27FC236}">
                <a16:creationId xmlns:a16="http://schemas.microsoft.com/office/drawing/2014/main" id="{F34C862E-D60D-BC27-FF87-CD3016F24685}"/>
              </a:ext>
              <a:ext uri="{C183D7F6-B498-43B3-948B-1728B52AA6E4}">
                <adec:decorative xmlns:adec="http://schemas.microsoft.com/office/drawing/2017/decorative" val="1"/>
              </a:ext>
            </a:extLst>
          </p:cNvPr>
          <p:cNvSpPr/>
          <p:nvPr/>
        </p:nvSpPr>
        <p:spPr>
          <a:xfrm>
            <a:off x="6051317" y="2676176"/>
            <a:ext cx="751627" cy="5409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7DCF7C6-EE64-6F9C-9543-3C100B8B86A4}"/>
              </a:ext>
              <a:ext uri="{C183D7F6-B498-43B3-948B-1728B52AA6E4}">
                <adec:decorative xmlns:adec="http://schemas.microsoft.com/office/drawing/2017/decorative" val="1"/>
              </a:ext>
            </a:extLst>
          </p:cNvPr>
          <p:cNvSpPr/>
          <p:nvPr/>
        </p:nvSpPr>
        <p:spPr>
          <a:xfrm>
            <a:off x="8291039" y="4937616"/>
            <a:ext cx="666251" cy="48654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84BE74D-8D0D-9F57-792D-BEE1D95E4288}"/>
              </a:ext>
              <a:ext uri="{C183D7F6-B498-43B3-948B-1728B52AA6E4}">
                <adec:decorative xmlns:adec="http://schemas.microsoft.com/office/drawing/2017/decorative" val="1"/>
              </a:ext>
            </a:extLst>
          </p:cNvPr>
          <p:cNvSpPr/>
          <p:nvPr/>
        </p:nvSpPr>
        <p:spPr>
          <a:xfrm>
            <a:off x="7252166" y="4636008"/>
            <a:ext cx="800299" cy="101972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226C833-B3EB-263B-EBDC-2D0356F35CAB}"/>
              </a:ext>
              <a:ext uri="{C183D7F6-B498-43B3-948B-1728B52AA6E4}">
                <adec:decorative xmlns:adec="http://schemas.microsoft.com/office/drawing/2017/decorative" val="1"/>
              </a:ext>
            </a:extLst>
          </p:cNvPr>
          <p:cNvSpPr/>
          <p:nvPr/>
        </p:nvSpPr>
        <p:spPr>
          <a:xfrm>
            <a:off x="6720761" y="1532696"/>
            <a:ext cx="751627" cy="223022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82757F4-A625-1862-894B-5F837688B181}"/>
              </a:ext>
              <a:ext uri="{C183D7F6-B498-43B3-948B-1728B52AA6E4}">
                <adec:decorative xmlns:adec="http://schemas.microsoft.com/office/drawing/2017/decorative" val="1"/>
              </a:ext>
            </a:extLst>
          </p:cNvPr>
          <p:cNvSpPr/>
          <p:nvPr/>
        </p:nvSpPr>
        <p:spPr>
          <a:xfrm>
            <a:off x="6051317" y="5747004"/>
            <a:ext cx="1292607" cy="101972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AE1C8B2-1678-3739-D18E-C3AF614DB8FE}"/>
              </a:ext>
              <a:ext uri="{C183D7F6-B498-43B3-948B-1728B52AA6E4}">
                <adec:decorative xmlns:adec="http://schemas.microsoft.com/office/drawing/2017/decorative" val="1"/>
              </a:ext>
            </a:extLst>
          </p:cNvPr>
          <p:cNvSpPr/>
          <p:nvPr/>
        </p:nvSpPr>
        <p:spPr>
          <a:xfrm>
            <a:off x="7977860" y="5792796"/>
            <a:ext cx="1292607" cy="101972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1F0F618-80AD-45C8-E576-38F166BBC882}"/>
              </a:ext>
            </a:extLst>
          </p:cNvPr>
          <p:cNvSpPr txBox="1"/>
          <p:nvPr/>
        </p:nvSpPr>
        <p:spPr>
          <a:xfrm>
            <a:off x="745236" y="393192"/>
            <a:ext cx="3879116" cy="369332"/>
          </a:xfrm>
          <a:prstGeom prst="rect">
            <a:avLst/>
          </a:prstGeom>
          <a:noFill/>
        </p:spPr>
        <p:txBody>
          <a:bodyPr wrap="square" rtlCol="0">
            <a:spAutoFit/>
          </a:bodyPr>
          <a:lstStyle/>
          <a:p>
            <a:r>
              <a:rPr lang="en-US" dirty="0">
                <a:solidFill>
                  <a:schemeClr val="bg1"/>
                </a:solidFill>
              </a:rPr>
              <a:t>https://m.eado.ws/s/2023/stirtrek</a:t>
            </a:r>
          </a:p>
        </p:txBody>
      </p:sp>
    </p:spTree>
    <p:extLst>
      <p:ext uri="{BB962C8B-B14F-4D97-AF65-F5344CB8AC3E}">
        <p14:creationId xmlns:p14="http://schemas.microsoft.com/office/powerpoint/2010/main" val="308525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3000"/>
                            </p:stCondLst>
                            <p:childTnLst>
                              <p:par>
                                <p:cTn id="8" presetID="32" presetClass="emph" presetSubtype="0" fill="hold" nodeType="afterEffect">
                                  <p:stCondLst>
                                    <p:cond delay="0"/>
                                  </p:stCondLst>
                                  <p:childTnLst>
                                    <p:animRot by="120000">
                                      <p:cBhvr>
                                        <p:cTn id="9" dur="50" fill="hold">
                                          <p:stCondLst>
                                            <p:cond delay="0"/>
                                          </p:stCondLst>
                                        </p:cTn>
                                        <p:tgtEl>
                                          <p:spTgt spid="5"/>
                                        </p:tgtEl>
                                        <p:attrNameLst>
                                          <p:attrName>r</p:attrName>
                                        </p:attrNameLst>
                                      </p:cBhvr>
                                    </p:animRot>
                                    <p:animRot by="-240000">
                                      <p:cBhvr>
                                        <p:cTn id="10" dur="100" fill="hold">
                                          <p:stCondLst>
                                            <p:cond delay="100"/>
                                          </p:stCondLst>
                                        </p:cTn>
                                        <p:tgtEl>
                                          <p:spTgt spid="5"/>
                                        </p:tgtEl>
                                        <p:attrNameLst>
                                          <p:attrName>r</p:attrName>
                                        </p:attrNameLst>
                                      </p:cBhvr>
                                    </p:animRot>
                                    <p:animRot by="240000">
                                      <p:cBhvr>
                                        <p:cTn id="11" dur="100" fill="hold">
                                          <p:stCondLst>
                                            <p:cond delay="200"/>
                                          </p:stCondLst>
                                        </p:cTn>
                                        <p:tgtEl>
                                          <p:spTgt spid="5"/>
                                        </p:tgtEl>
                                        <p:attrNameLst>
                                          <p:attrName>r</p:attrName>
                                        </p:attrNameLst>
                                      </p:cBhvr>
                                    </p:animRot>
                                    <p:animRot by="-240000">
                                      <p:cBhvr>
                                        <p:cTn id="12" dur="100" fill="hold">
                                          <p:stCondLst>
                                            <p:cond delay="300"/>
                                          </p:stCondLst>
                                        </p:cTn>
                                        <p:tgtEl>
                                          <p:spTgt spid="5"/>
                                        </p:tgtEl>
                                        <p:attrNameLst>
                                          <p:attrName>r</p:attrName>
                                        </p:attrNameLst>
                                      </p:cBhvr>
                                    </p:animRot>
                                    <p:animRot by="120000">
                                      <p:cBhvr>
                                        <p:cTn id="13" dur="100" fill="hold">
                                          <p:stCondLst>
                                            <p:cond delay="400"/>
                                          </p:stCondLst>
                                        </p:cTn>
                                        <p:tgtEl>
                                          <p:spTgt spid="5"/>
                                        </p:tgtEl>
                                        <p:attrNameLst>
                                          <p:attrName>r</p:attrName>
                                        </p:attrNameLst>
                                      </p:cBhvr>
                                    </p:animRot>
                                  </p:childTnLst>
                                </p:cTn>
                              </p:par>
                            </p:childTnLst>
                          </p:cTn>
                        </p:par>
                        <p:par>
                          <p:cTn id="14" fill="hold">
                            <p:stCondLst>
                              <p:cond delay="3500"/>
                            </p:stCondLst>
                            <p:childTnLst>
                              <p:par>
                                <p:cTn id="15" presetID="2" presetClass="entr" presetSubtype="4" fill="hold" grpId="0" nodeType="afterEffect">
                                  <p:stCondLst>
                                    <p:cond delay="1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3900"/>
                            </p:stCondLst>
                            <p:childTnLst>
                              <p:par>
                                <p:cTn id="20" presetID="2" presetClass="entr" presetSubtype="8" fill="hold" grpId="0" nodeType="afterEffect">
                                  <p:stCondLst>
                                    <p:cond delay="15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50" fill="hold"/>
                                        <p:tgtEl>
                                          <p:spTgt spid="9"/>
                                        </p:tgtEl>
                                        <p:attrNameLst>
                                          <p:attrName>ppt_x</p:attrName>
                                        </p:attrNameLst>
                                      </p:cBhvr>
                                      <p:tavLst>
                                        <p:tav tm="0">
                                          <p:val>
                                            <p:strVal val="0-#ppt_w/2"/>
                                          </p:val>
                                        </p:tav>
                                        <p:tav tm="100000">
                                          <p:val>
                                            <p:strVal val="#ppt_x"/>
                                          </p:val>
                                        </p:tav>
                                      </p:tavLst>
                                    </p:anim>
                                    <p:anim calcmode="lin" valueType="num">
                                      <p:cBhvr additive="base">
                                        <p:cTn id="23" dur="25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4300"/>
                            </p:stCondLst>
                            <p:childTnLst>
                              <p:par>
                                <p:cTn id="25" presetID="2" presetClass="entr" presetSubtype="12" fill="hold" grpId="0" nodeType="afterEffect">
                                  <p:stCondLst>
                                    <p:cond delay="15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0-#ppt_w/2"/>
                                          </p:val>
                                        </p:tav>
                                        <p:tav tm="100000">
                                          <p:val>
                                            <p:strVal val="#ppt_x"/>
                                          </p:val>
                                        </p:tav>
                                      </p:tavLst>
                                    </p:anim>
                                    <p:anim calcmode="lin" valueType="num">
                                      <p:cBhvr additive="base">
                                        <p:cTn id="28" dur="25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4700"/>
                            </p:stCondLst>
                            <p:childTnLst>
                              <p:par>
                                <p:cTn id="30" presetID="2" presetClass="entr" presetSubtype="1" fill="hold" grpId="0" nodeType="afterEffect">
                                  <p:stCondLst>
                                    <p:cond delay="15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250" fill="hold"/>
                                        <p:tgtEl>
                                          <p:spTgt spid="7"/>
                                        </p:tgtEl>
                                        <p:attrNameLst>
                                          <p:attrName>ppt_x</p:attrName>
                                        </p:attrNameLst>
                                      </p:cBhvr>
                                      <p:tavLst>
                                        <p:tav tm="0">
                                          <p:val>
                                            <p:strVal val="#ppt_x"/>
                                          </p:val>
                                        </p:tav>
                                        <p:tav tm="100000">
                                          <p:val>
                                            <p:strVal val="#ppt_x"/>
                                          </p:val>
                                        </p:tav>
                                      </p:tavLst>
                                    </p:anim>
                                    <p:anim calcmode="lin" valueType="num">
                                      <p:cBhvr additive="base">
                                        <p:cTn id="33" dur="250" fill="hold"/>
                                        <p:tgtEl>
                                          <p:spTgt spid="7"/>
                                        </p:tgtEl>
                                        <p:attrNameLst>
                                          <p:attrName>ppt_y</p:attrName>
                                        </p:attrNameLst>
                                      </p:cBhvr>
                                      <p:tavLst>
                                        <p:tav tm="0">
                                          <p:val>
                                            <p:strVal val="0-#ppt_h/2"/>
                                          </p:val>
                                        </p:tav>
                                        <p:tav tm="100000">
                                          <p:val>
                                            <p:strVal val="#ppt_y"/>
                                          </p:val>
                                        </p:tav>
                                      </p:tavLst>
                                    </p:anim>
                                  </p:childTnLst>
                                </p:cTn>
                              </p:par>
                            </p:childTnLst>
                          </p:cTn>
                        </p:par>
                        <p:par>
                          <p:cTn id="34" fill="hold">
                            <p:stCondLst>
                              <p:cond delay="5100"/>
                            </p:stCondLst>
                            <p:childTnLst>
                              <p:par>
                                <p:cTn id="35" presetID="2" presetClass="entr" presetSubtype="9" fill="hold" grpId="0" nodeType="afterEffect">
                                  <p:stCondLst>
                                    <p:cond delay="15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250" fill="hold"/>
                                        <p:tgtEl>
                                          <p:spTgt spid="13"/>
                                        </p:tgtEl>
                                        <p:attrNameLst>
                                          <p:attrName>ppt_x</p:attrName>
                                        </p:attrNameLst>
                                      </p:cBhvr>
                                      <p:tavLst>
                                        <p:tav tm="0">
                                          <p:val>
                                            <p:strVal val="0-#ppt_w/2"/>
                                          </p:val>
                                        </p:tav>
                                        <p:tav tm="100000">
                                          <p:val>
                                            <p:strVal val="#ppt_x"/>
                                          </p:val>
                                        </p:tav>
                                      </p:tavLst>
                                    </p:anim>
                                    <p:anim calcmode="lin" valueType="num">
                                      <p:cBhvr additive="base">
                                        <p:cTn id="38" dur="250" fill="hold"/>
                                        <p:tgtEl>
                                          <p:spTgt spid="13"/>
                                        </p:tgtEl>
                                        <p:attrNameLst>
                                          <p:attrName>ppt_y</p:attrName>
                                        </p:attrNameLst>
                                      </p:cBhvr>
                                      <p:tavLst>
                                        <p:tav tm="0">
                                          <p:val>
                                            <p:strVal val="0-#ppt_h/2"/>
                                          </p:val>
                                        </p:tav>
                                        <p:tav tm="100000">
                                          <p:val>
                                            <p:strVal val="#ppt_y"/>
                                          </p:val>
                                        </p:tav>
                                      </p:tavLst>
                                    </p:anim>
                                  </p:childTnLst>
                                </p:cTn>
                              </p:par>
                            </p:childTnLst>
                          </p:cTn>
                        </p:par>
                        <p:par>
                          <p:cTn id="39" fill="hold">
                            <p:stCondLst>
                              <p:cond delay="5500"/>
                            </p:stCondLst>
                            <p:childTnLst>
                              <p:par>
                                <p:cTn id="40" presetID="2" presetClass="entr" presetSubtype="3" fill="hold" grpId="0" nodeType="afterEffect">
                                  <p:stCondLst>
                                    <p:cond delay="15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 fill="hold"/>
                                        <p:tgtEl>
                                          <p:spTgt spid="11"/>
                                        </p:tgtEl>
                                        <p:attrNameLst>
                                          <p:attrName>ppt_x</p:attrName>
                                        </p:attrNameLst>
                                      </p:cBhvr>
                                      <p:tavLst>
                                        <p:tav tm="0">
                                          <p:val>
                                            <p:strVal val="1+#ppt_w/2"/>
                                          </p:val>
                                        </p:tav>
                                        <p:tav tm="100000">
                                          <p:val>
                                            <p:strVal val="#ppt_x"/>
                                          </p:val>
                                        </p:tav>
                                      </p:tavLst>
                                    </p:anim>
                                    <p:anim calcmode="lin" valueType="num">
                                      <p:cBhvr additive="base">
                                        <p:cTn id="43" dur="2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1"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69645BA-D62B-910F-E7D7-EED96FC2C096}"/>
              </a:ext>
              <a:ext uri="{C183D7F6-B498-43B3-948B-1728B52AA6E4}">
                <adec:decorative xmlns:adec="http://schemas.microsoft.com/office/drawing/2017/decorative" val="1"/>
              </a:ext>
            </a:extLst>
          </p:cNvPr>
          <p:cNvSpPr>
            <a:spLocks noGrp="1"/>
          </p:cNvSpPr>
          <p:nvPr>
            <p:ph type="title"/>
          </p:nvPr>
        </p:nvSpPr>
        <p:spPr>
          <a:xfrm>
            <a:off x="827088" y="1641752"/>
            <a:ext cx="3527425" cy="4366936"/>
          </a:xfrm>
        </p:spPr>
        <p:txBody>
          <a:bodyPr anchor="t">
            <a:normAutofit/>
          </a:bodyPr>
          <a:lstStyle/>
          <a:p>
            <a:r>
              <a:rPr lang="en-US" sz="4000" dirty="0"/>
              <a:t>Seven Deadly Programming Sins</a:t>
            </a:r>
          </a:p>
        </p:txBody>
      </p:sp>
      <p:sp>
        <p:nvSpPr>
          <p:cNvPr id="5" name="Content Placeholder 4">
            <a:extLst>
              <a:ext uri="{FF2B5EF4-FFF2-40B4-BE49-F238E27FC236}">
                <a16:creationId xmlns:a16="http://schemas.microsoft.com/office/drawing/2014/main" id="{23167416-0464-D524-8D0E-BDEDEF2F4331}"/>
              </a:ext>
              <a:ext uri="{C183D7F6-B498-43B3-948B-1728B52AA6E4}">
                <adec:decorative xmlns:adec="http://schemas.microsoft.com/office/drawing/2017/decorative" val="1"/>
              </a:ext>
            </a:extLst>
          </p:cNvPr>
          <p:cNvSpPr>
            <a:spLocks noGrp="1"/>
          </p:cNvSpPr>
          <p:nvPr>
            <p:ph idx="1"/>
          </p:nvPr>
        </p:nvSpPr>
        <p:spPr>
          <a:xfrm>
            <a:off x="5222081" y="1641752"/>
            <a:ext cx="5260975" cy="3960000"/>
          </a:xfrm>
        </p:spPr>
        <p:txBody>
          <a:bodyPr>
            <a:normAutofit/>
          </a:bodyPr>
          <a:lstStyle/>
          <a:p>
            <a:r>
              <a:rPr lang="en-US" sz="2000" dirty="0">
                <a:solidFill>
                  <a:schemeClr val="tx1">
                    <a:alpha val="80000"/>
                  </a:schemeClr>
                </a:solidFill>
              </a:rPr>
              <a:t>Language-Driven Bad Practices</a:t>
            </a:r>
          </a:p>
          <a:p>
            <a:pPr marL="914400" lvl="1" indent="-457200">
              <a:buFont typeface="+mj-lt"/>
              <a:buAutoNum type="arabicPeriod"/>
            </a:pPr>
            <a:r>
              <a:rPr lang="en-US" sz="2000" dirty="0">
                <a:solidFill>
                  <a:schemeClr val="tx1">
                    <a:alpha val="80000"/>
                  </a:schemeClr>
                </a:solidFill>
              </a:rPr>
              <a:t>Misusing Exceptions</a:t>
            </a:r>
          </a:p>
          <a:p>
            <a:pPr marL="914400" lvl="1" indent="-457200">
              <a:buFont typeface="+mj-lt"/>
              <a:buAutoNum type="arabicPeriod"/>
            </a:pPr>
            <a:r>
              <a:rPr lang="en-US" sz="2000" dirty="0">
                <a:solidFill>
                  <a:schemeClr val="tx1">
                    <a:alpha val="80000"/>
                  </a:schemeClr>
                </a:solidFill>
              </a:rPr>
              <a:t>Underestimating the Impact of Objects on Memory Management</a:t>
            </a:r>
          </a:p>
          <a:p>
            <a:pPr marL="914400" lvl="1" indent="-457200">
              <a:buFont typeface="+mj-lt"/>
              <a:buAutoNum type="arabicPeriod"/>
            </a:pPr>
            <a:r>
              <a:rPr lang="en-US" sz="2000" dirty="0">
                <a:solidFill>
                  <a:schemeClr val="tx1">
                    <a:alpha val="80000"/>
                  </a:schemeClr>
                </a:solidFill>
              </a:rPr>
              <a:t>Everything Related to Strings</a:t>
            </a:r>
          </a:p>
          <a:p>
            <a:r>
              <a:rPr lang="en-US" sz="2000" dirty="0">
                <a:solidFill>
                  <a:schemeClr val="tx1">
                    <a:alpha val="80000"/>
                  </a:schemeClr>
                </a:solidFill>
              </a:rPr>
              <a:t>High Mental Load</a:t>
            </a:r>
          </a:p>
          <a:p>
            <a:pPr marL="914400" lvl="1" indent="-457200">
              <a:buFont typeface="+mj-lt"/>
              <a:buAutoNum type="arabicPeriod" startAt="4"/>
            </a:pPr>
            <a:r>
              <a:rPr lang="en-US" sz="2000" dirty="0">
                <a:solidFill>
                  <a:schemeClr val="tx1">
                    <a:alpha val="80000"/>
                  </a:schemeClr>
                </a:solidFill>
              </a:rPr>
              <a:t>Ignoring the Complexity of Null</a:t>
            </a:r>
          </a:p>
          <a:p>
            <a:pPr marL="914400" lvl="1" indent="-457200">
              <a:buFont typeface="+mj-lt"/>
              <a:buAutoNum type="arabicPeriod" startAt="4"/>
            </a:pPr>
            <a:r>
              <a:rPr lang="en-US" sz="2000" dirty="0">
                <a:solidFill>
                  <a:schemeClr val="tx1">
                    <a:alpha val="80000"/>
                  </a:schemeClr>
                </a:solidFill>
              </a:rPr>
              <a:t>Trying to Simplify Date/Time</a:t>
            </a:r>
          </a:p>
          <a:p>
            <a:pPr marL="914400" lvl="1" indent="-457200">
              <a:buFont typeface="+mj-lt"/>
              <a:buAutoNum type="arabicPeriod" startAt="4"/>
            </a:pPr>
            <a:r>
              <a:rPr lang="en-US" sz="2000" dirty="0">
                <a:solidFill>
                  <a:schemeClr val="tx1">
                    <a:alpha val="80000"/>
                  </a:schemeClr>
                </a:solidFill>
              </a:rPr>
              <a:t>Everything Related to Logging</a:t>
            </a:r>
          </a:p>
          <a:p>
            <a:r>
              <a:rPr lang="en-US" sz="2000" dirty="0">
                <a:solidFill>
                  <a:schemeClr val="tx1">
                    <a:alpha val="80000"/>
                  </a:schemeClr>
                </a:solidFill>
              </a:rPr>
              <a:t>And…</a:t>
            </a:r>
          </a:p>
          <a:p>
            <a:pPr marL="914400" lvl="1" indent="-457200">
              <a:buFont typeface="+mj-lt"/>
              <a:buAutoNum type="arabicPeriod" startAt="7"/>
            </a:pPr>
            <a:r>
              <a:rPr lang="en-US" sz="2000" dirty="0">
                <a:solidFill>
                  <a:schemeClr val="tx1">
                    <a:alpha val="80000"/>
                  </a:schemeClr>
                </a:solidFill>
              </a:rPr>
              <a:t>Being dogmatic about any of the above</a:t>
            </a:r>
          </a:p>
          <a:p>
            <a:pPr marL="914400" lvl="1" indent="-457200">
              <a:buFont typeface="+mj-lt"/>
              <a:buAutoNum type="arabicPeriod" startAt="7"/>
            </a:pPr>
            <a:endParaRPr lang="en-US" sz="2000" dirty="0">
              <a:solidFill>
                <a:schemeClr val="tx1">
                  <a:alpha val="80000"/>
                </a:schemeClr>
              </a:solidFill>
            </a:endParaRPr>
          </a:p>
          <a:p>
            <a:endParaRPr lang="en-US" sz="2000" dirty="0">
              <a:solidFill>
                <a:schemeClr val="tx1">
                  <a:alpha val="80000"/>
                </a:schemeClr>
              </a:solidFill>
            </a:endParaRPr>
          </a:p>
        </p:txBody>
      </p:sp>
      <p:grpSp>
        <p:nvGrpSpPr>
          <p:cNvPr id="12" name="Group 11">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3" name="Freeform: Shape 12">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23050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erson and a dog">
            <a:extLst>
              <a:ext uri="{FF2B5EF4-FFF2-40B4-BE49-F238E27FC236}">
                <a16:creationId xmlns:a16="http://schemas.microsoft.com/office/drawing/2014/main" id="{EDF96274-7C96-8453-2DD8-FB66DFEF9FC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6E4FE-BCCF-9379-2AFF-55647207ACF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No. First, Let’s Talk About</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 name="Cloud 5" descr="Two reasons really...">
            <a:extLst>
              <a:ext uri="{FF2B5EF4-FFF2-40B4-BE49-F238E27FC236}">
                <a16:creationId xmlns:a16="http://schemas.microsoft.com/office/drawing/2014/main" id="{F6ACD75E-8E01-ADBE-A4EF-B8855C56F50B}"/>
              </a:ext>
            </a:extLst>
          </p:cNvPr>
          <p:cNvSpPr/>
          <p:nvPr/>
        </p:nvSpPr>
        <p:spPr>
          <a:xfrm>
            <a:off x="5602347" y="99391"/>
            <a:ext cx="2385391" cy="1086672"/>
          </a:xfrm>
          <a:prstGeom prst="cloud">
            <a:avLst/>
          </a:prstGeom>
          <a:solidFill>
            <a:srgbClr val="294C8B"/>
          </a:solidFill>
          <a:ln>
            <a:solidFill>
              <a:srgbClr val="614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AD9C9"/>
                </a:solidFill>
              </a:rPr>
              <a:t>Two reasons really…</a:t>
            </a:r>
          </a:p>
        </p:txBody>
      </p:sp>
      <p:sp>
        <p:nvSpPr>
          <p:cNvPr id="7" name="Cloud 6" descr="Language-Driven Bad Practices">
            <a:extLst>
              <a:ext uri="{FF2B5EF4-FFF2-40B4-BE49-F238E27FC236}">
                <a16:creationId xmlns:a16="http://schemas.microsoft.com/office/drawing/2014/main" id="{0A8EBD25-1F6B-A789-FD9B-1B1D584086CD}"/>
              </a:ext>
            </a:extLst>
          </p:cNvPr>
          <p:cNvSpPr/>
          <p:nvPr/>
        </p:nvSpPr>
        <p:spPr>
          <a:xfrm>
            <a:off x="8767270" y="529344"/>
            <a:ext cx="2385391" cy="1086672"/>
          </a:xfrm>
          <a:prstGeom prst="cloud">
            <a:avLst/>
          </a:prstGeom>
          <a:solidFill>
            <a:srgbClr val="294C8B"/>
          </a:solidFill>
          <a:ln>
            <a:solidFill>
              <a:srgbClr val="614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AD9C9"/>
                </a:solidFill>
              </a:rPr>
              <a:t>Language-Driven Bad Practices</a:t>
            </a:r>
          </a:p>
        </p:txBody>
      </p:sp>
      <p:sp>
        <p:nvSpPr>
          <p:cNvPr id="8" name="Cloud 7" descr="Why do we do these things?">
            <a:extLst>
              <a:ext uri="{FF2B5EF4-FFF2-40B4-BE49-F238E27FC236}">
                <a16:creationId xmlns:a16="http://schemas.microsoft.com/office/drawing/2014/main" id="{7B347334-DF37-1F48-99E8-C479D8AAC9FC}"/>
              </a:ext>
            </a:extLst>
          </p:cNvPr>
          <p:cNvSpPr/>
          <p:nvPr/>
        </p:nvSpPr>
        <p:spPr>
          <a:xfrm>
            <a:off x="2382077" y="1547506"/>
            <a:ext cx="2385391" cy="1086672"/>
          </a:xfrm>
          <a:prstGeom prst="cloud">
            <a:avLst/>
          </a:prstGeom>
          <a:solidFill>
            <a:srgbClr val="E7BB8F"/>
          </a:solidFill>
          <a:ln>
            <a:solidFill>
              <a:srgbClr val="E6E5E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n>
                  <a:solidFill>
                    <a:srgbClr val="614039"/>
                  </a:solidFill>
                </a:ln>
                <a:solidFill>
                  <a:schemeClr val="tx1"/>
                </a:solidFill>
                <a:effectLst>
                  <a:glow rad="101600">
                    <a:schemeClr val="bg1">
                      <a:alpha val="60000"/>
                    </a:schemeClr>
                  </a:glow>
                </a:effectLst>
              </a:rPr>
              <a:t>Why do we do these things?</a:t>
            </a:r>
          </a:p>
        </p:txBody>
      </p:sp>
      <p:sp>
        <p:nvSpPr>
          <p:cNvPr id="9" name="Cloud 8" descr="High Mental Load">
            <a:extLst>
              <a:ext uri="{FF2B5EF4-FFF2-40B4-BE49-F238E27FC236}">
                <a16:creationId xmlns:a16="http://schemas.microsoft.com/office/drawing/2014/main" id="{9AE9D1A3-6D29-4E5A-B185-023F90C7E5E0}"/>
              </a:ext>
            </a:extLst>
          </p:cNvPr>
          <p:cNvSpPr/>
          <p:nvPr/>
        </p:nvSpPr>
        <p:spPr>
          <a:xfrm>
            <a:off x="9349409" y="1584015"/>
            <a:ext cx="2385391" cy="1086672"/>
          </a:xfrm>
          <a:prstGeom prst="cloud">
            <a:avLst/>
          </a:prstGeom>
          <a:solidFill>
            <a:srgbClr val="294C8B"/>
          </a:solidFill>
          <a:ln>
            <a:solidFill>
              <a:srgbClr val="614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AD9C9"/>
                </a:solidFill>
              </a:rPr>
              <a:t>High Mental Load</a:t>
            </a:r>
          </a:p>
        </p:txBody>
      </p:sp>
    </p:spTree>
    <p:extLst>
      <p:ext uri="{BB962C8B-B14F-4D97-AF65-F5344CB8AC3E}">
        <p14:creationId xmlns:p14="http://schemas.microsoft.com/office/powerpoint/2010/main" val="189884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69645BA-D62B-910F-E7D7-EED96FC2C096}"/>
              </a:ext>
              <a:ext uri="{C183D7F6-B498-43B3-948B-1728B52AA6E4}">
                <adec:decorative xmlns:adec="http://schemas.microsoft.com/office/drawing/2017/decorative" val="0"/>
              </a:ext>
            </a:extLst>
          </p:cNvPr>
          <p:cNvSpPr>
            <a:spLocks noGrp="1"/>
          </p:cNvSpPr>
          <p:nvPr>
            <p:ph type="title"/>
          </p:nvPr>
        </p:nvSpPr>
        <p:spPr>
          <a:xfrm>
            <a:off x="827088" y="1641752"/>
            <a:ext cx="3527425" cy="4366936"/>
          </a:xfrm>
        </p:spPr>
        <p:txBody>
          <a:bodyPr anchor="t">
            <a:normAutofit/>
          </a:bodyPr>
          <a:lstStyle/>
          <a:p>
            <a:r>
              <a:rPr lang="en-US" sz="4000" dirty="0"/>
              <a:t>Seven Deadly Programming Sins</a:t>
            </a:r>
            <a:r>
              <a:rPr lang="en-US" sz="4000" dirty="0">
                <a:solidFill>
                  <a:schemeClr val="bg1"/>
                </a:solidFill>
              </a:rPr>
              <a:t> (joke slide)</a:t>
            </a:r>
          </a:p>
        </p:txBody>
      </p:sp>
      <p:sp>
        <p:nvSpPr>
          <p:cNvPr id="5" name="Content Placeholder 4">
            <a:extLst>
              <a:ext uri="{FF2B5EF4-FFF2-40B4-BE49-F238E27FC236}">
                <a16:creationId xmlns:a16="http://schemas.microsoft.com/office/drawing/2014/main" id="{23167416-0464-D524-8D0E-BDEDEF2F4331}"/>
              </a:ext>
              <a:ext uri="{C183D7F6-B498-43B3-948B-1728B52AA6E4}">
                <adec:decorative xmlns:adec="http://schemas.microsoft.com/office/drawing/2017/decorative" val="0"/>
              </a:ext>
            </a:extLst>
          </p:cNvPr>
          <p:cNvSpPr>
            <a:spLocks noGrp="1"/>
          </p:cNvSpPr>
          <p:nvPr>
            <p:ph idx="1"/>
          </p:nvPr>
        </p:nvSpPr>
        <p:spPr>
          <a:xfrm>
            <a:off x="5222081" y="1641752"/>
            <a:ext cx="5260975" cy="3960000"/>
          </a:xfrm>
        </p:spPr>
        <p:txBody>
          <a:bodyPr>
            <a:normAutofit/>
          </a:bodyPr>
          <a:lstStyle/>
          <a:p>
            <a:r>
              <a:rPr lang="en-US" sz="2000" dirty="0">
                <a:solidFill>
                  <a:schemeClr val="tx1">
                    <a:alpha val="80000"/>
                  </a:schemeClr>
                </a:solidFill>
              </a:rPr>
              <a:t>Language-Driven Bad Practices</a:t>
            </a:r>
          </a:p>
          <a:p>
            <a:pPr marL="914400" lvl="1" indent="-457200">
              <a:buFont typeface="+mj-lt"/>
              <a:buAutoNum type="arabicPeriod"/>
            </a:pPr>
            <a:r>
              <a:rPr lang="en-US" sz="2000" dirty="0">
                <a:solidFill>
                  <a:schemeClr val="tx1">
                    <a:alpha val="80000"/>
                  </a:schemeClr>
                </a:solidFill>
              </a:rPr>
              <a:t>Misusing Exceptions</a:t>
            </a:r>
          </a:p>
          <a:p>
            <a:pPr marL="914400" lvl="1" indent="-457200">
              <a:buFont typeface="+mj-lt"/>
              <a:buAutoNum type="arabicPeriod"/>
            </a:pPr>
            <a:r>
              <a:rPr lang="en-US" sz="2000" dirty="0">
                <a:solidFill>
                  <a:schemeClr val="tx1">
                    <a:alpha val="80000"/>
                  </a:schemeClr>
                </a:solidFill>
              </a:rPr>
              <a:t>Underestimating the Impact of Objects on Memory Management</a:t>
            </a:r>
          </a:p>
          <a:p>
            <a:pPr marL="914400" lvl="1" indent="-457200">
              <a:buFont typeface="+mj-lt"/>
              <a:buAutoNum type="arabicPeriod"/>
            </a:pPr>
            <a:r>
              <a:rPr lang="en-US" sz="2000" dirty="0">
                <a:solidFill>
                  <a:schemeClr val="tx1">
                    <a:alpha val="80000"/>
                  </a:schemeClr>
                </a:solidFill>
              </a:rPr>
              <a:t>Everything Related to Strings</a:t>
            </a:r>
          </a:p>
          <a:p>
            <a:r>
              <a:rPr lang="en-US" sz="2000" dirty="0">
                <a:solidFill>
                  <a:schemeClr val="tx1">
                    <a:alpha val="80000"/>
                  </a:schemeClr>
                </a:solidFill>
              </a:rPr>
              <a:t>High Mental Load</a:t>
            </a:r>
          </a:p>
          <a:p>
            <a:pPr marL="914400" lvl="1" indent="-457200">
              <a:buFont typeface="+mj-lt"/>
              <a:buAutoNum type="arabicPeriod" startAt="4"/>
            </a:pPr>
            <a:r>
              <a:rPr lang="en-US" sz="2000" dirty="0">
                <a:solidFill>
                  <a:schemeClr val="tx1">
                    <a:alpha val="80000"/>
                  </a:schemeClr>
                </a:solidFill>
              </a:rPr>
              <a:t>Ignoring the Complexity of Null</a:t>
            </a:r>
          </a:p>
          <a:p>
            <a:pPr marL="914400" lvl="1" indent="-457200">
              <a:buFont typeface="+mj-lt"/>
              <a:buAutoNum type="arabicPeriod" startAt="4"/>
            </a:pPr>
            <a:r>
              <a:rPr lang="en-US" sz="2000" dirty="0">
                <a:solidFill>
                  <a:schemeClr val="tx1">
                    <a:alpha val="80000"/>
                  </a:schemeClr>
                </a:solidFill>
              </a:rPr>
              <a:t>Trying to Simplify Date/Time</a:t>
            </a:r>
          </a:p>
          <a:p>
            <a:pPr marL="914400" lvl="1" indent="-457200">
              <a:buFont typeface="+mj-lt"/>
              <a:buAutoNum type="arabicPeriod" startAt="4"/>
            </a:pPr>
            <a:r>
              <a:rPr lang="en-US" sz="2000" dirty="0">
                <a:solidFill>
                  <a:schemeClr val="tx1">
                    <a:alpha val="80000"/>
                  </a:schemeClr>
                </a:solidFill>
              </a:rPr>
              <a:t>Everything Related to Logging</a:t>
            </a:r>
          </a:p>
          <a:p>
            <a:r>
              <a:rPr lang="en-US" sz="2000" dirty="0">
                <a:solidFill>
                  <a:schemeClr val="tx1">
                    <a:alpha val="80000"/>
                  </a:schemeClr>
                </a:solidFill>
              </a:rPr>
              <a:t>And…</a:t>
            </a:r>
          </a:p>
          <a:p>
            <a:pPr marL="914400" lvl="1" indent="-457200">
              <a:buFont typeface="+mj-lt"/>
              <a:buAutoNum type="arabicPeriod" startAt="7"/>
            </a:pPr>
            <a:r>
              <a:rPr lang="en-US" sz="2000" dirty="0">
                <a:solidFill>
                  <a:schemeClr val="tx1">
                    <a:alpha val="80000"/>
                  </a:schemeClr>
                </a:solidFill>
              </a:rPr>
              <a:t>Being dogmatic about any of the above</a:t>
            </a:r>
          </a:p>
          <a:p>
            <a:endParaRPr lang="en-US" sz="2000" dirty="0">
              <a:solidFill>
                <a:schemeClr val="tx1">
                  <a:alpha val="80000"/>
                </a:schemeClr>
              </a:solidFill>
            </a:endParaRPr>
          </a:p>
        </p:txBody>
      </p:sp>
      <p:grpSp>
        <p:nvGrpSpPr>
          <p:cNvPr id="12" name="Group 11">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3" name="Freeform: Shape 12">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4211644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holding an spray paint can tagging a wall">
            <a:extLst>
              <a:ext uri="{FF2B5EF4-FFF2-40B4-BE49-F238E27FC236}">
                <a16:creationId xmlns:a16="http://schemas.microsoft.com/office/drawing/2014/main" id="{21651C28-A187-C0B5-4522-ADA748E2407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r="-1"/>
          <a:stretch/>
        </p:blipFill>
        <p:spPr>
          <a:xfrm>
            <a:off x="20" y="10"/>
            <a:ext cx="12188930" cy="6857990"/>
          </a:xfrm>
          <a:prstGeom prst="rect">
            <a:avLst/>
          </a:prstGeom>
        </p:spPr>
      </p:pic>
      <p:sp>
        <p:nvSpPr>
          <p:cNvPr id="4" name="Title 3">
            <a:extLst>
              <a:ext uri="{FF2B5EF4-FFF2-40B4-BE49-F238E27FC236}">
                <a16:creationId xmlns:a16="http://schemas.microsoft.com/office/drawing/2014/main" id="{273880F3-06D1-22E7-EF74-807C4DADBC8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Language-Driven Bad Practices</a:t>
            </a:r>
          </a:p>
        </p:txBody>
      </p:sp>
      <p:sp>
        <p:nvSpPr>
          <p:cNvPr id="5" name="Text Placeholder 4">
            <a:extLst>
              <a:ext uri="{FF2B5EF4-FFF2-40B4-BE49-F238E27FC236}">
                <a16:creationId xmlns:a16="http://schemas.microsoft.com/office/drawing/2014/main" id="{0EAC5761-EAEF-AC88-E756-0D35B8140159}"/>
              </a:ext>
            </a:extLst>
          </p:cNvPr>
          <p:cNvSpPr>
            <a:spLocks noGrp="1"/>
          </p:cNvSpPr>
          <p:nvPr>
            <p:ph type="body" idx="1"/>
          </p:nvPr>
        </p:nvSpPr>
        <p:spPr>
          <a:xfrm>
            <a:off x="1527048" y="4599432"/>
            <a:ext cx="9144000" cy="1536192"/>
          </a:xfrm>
        </p:spPr>
        <p:txBody>
          <a:bodyPr vert="horz" lIns="91440" tIns="45720" rIns="91440" bIns="45720" rtlCol="0">
            <a:normAutofit/>
          </a:bodyPr>
          <a:lstStyle/>
          <a:p>
            <a:pPr algn="ctr"/>
            <a:r>
              <a:rPr lang="en-US" dirty="0">
                <a:solidFill>
                  <a:srgbClr val="FFFFFF"/>
                </a:solidFill>
              </a:rPr>
              <a:t>Not just for n00b$!</a:t>
            </a:r>
          </a:p>
        </p:txBody>
      </p:sp>
      <p:sp>
        <p:nvSpPr>
          <p:cNvPr id="1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29723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956267e-7d50-46d0-9b27-8f911a5b38ff}" enabled="1" method="Standard" siteId="{6c637512-c417-4e78-9d62-b61258e4b619}" contentBits="0" removed="0"/>
</clbl:labelList>
</file>

<file path=docProps/app.xml><?xml version="1.0" encoding="utf-8"?>
<Properties xmlns="http://schemas.openxmlformats.org/officeDocument/2006/extended-properties" xmlns:vt="http://schemas.openxmlformats.org/officeDocument/2006/docPropsVTypes">
  <Template>Office Theme 2013 - 2022</Template>
  <TotalTime>0</TotalTime>
  <Words>2854</Words>
  <Application>Microsoft Office PowerPoint</Application>
  <PresentationFormat>Widescreen</PresentationFormat>
  <Paragraphs>357</Paragraphs>
  <Slides>52</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Consolas</vt:lpstr>
      <vt:lpstr>Office Theme</vt:lpstr>
      <vt:lpstr>I messed up</vt:lpstr>
      <vt:lpstr>Ignoring Nulls</vt:lpstr>
      <vt:lpstr>But Wait…</vt:lpstr>
      <vt:lpstr>About Me</vt:lpstr>
      <vt:lpstr>NOT the Venue for a Language Holy War</vt:lpstr>
      <vt:lpstr>Seven Deadly Programming Sins</vt:lpstr>
      <vt:lpstr>No. First, Let’s Talk About</vt:lpstr>
      <vt:lpstr>Seven Deadly Programming Sins (joke slide)</vt:lpstr>
      <vt:lpstr>Language-Driven Bad Practices</vt:lpstr>
      <vt:lpstr>Exceptions Are Your Enemy</vt:lpstr>
      <vt:lpstr>… except when you need an escape route</vt:lpstr>
      <vt:lpstr>Halt and Catch Fire – A brief history</vt:lpstr>
      <vt:lpstr>Exceptions be like…</vt:lpstr>
      <vt:lpstr>… except when they burn you</vt:lpstr>
      <vt:lpstr>Exception Example: So Many Bads</vt:lpstr>
      <vt:lpstr>Exception Example: Many Less Bads</vt:lpstr>
      <vt:lpstr>… except when you do it right</vt:lpstr>
      <vt:lpstr>Underestimating the Impact of Objects on Memory Management</vt:lpstr>
      <vt:lpstr>Objection, hearsay</vt:lpstr>
      <vt:lpstr>Objection, irrelevant</vt:lpstr>
      <vt:lpstr>Objection, speculative</vt:lpstr>
      <vt:lpstr>Objection, best evidence</vt:lpstr>
      <vt:lpstr>Examples: Everything is an Object!</vt:lpstr>
      <vt:lpstr>Example: If Everything is an Object, Lean In</vt:lpstr>
      <vt:lpstr>Example: Or Just Get More Functional</vt:lpstr>
      <vt:lpstr>Strings are Objects…</vt:lpstr>
      <vt:lpstr>… that all trace back to C</vt:lpstr>
      <vt:lpstr>… but Worse (and better)</vt:lpstr>
      <vt:lpstr>… that are Often Used Inefficiently</vt:lpstr>
      <vt:lpstr>… that Need Some Love and Care</vt:lpstr>
      <vt:lpstr>High Mental Load</vt:lpstr>
      <vt:lpstr>Null is Never your Friend</vt:lpstr>
      <vt:lpstr>background: null</vt:lpstr>
      <vt:lpstr>problem := null</vt:lpstr>
      <vt:lpstr>language.solve(null)</vt:lpstr>
      <vt:lpstr>Traditional (pseudocode)</vt:lpstr>
      <vt:lpstr>Discriminated Union (pseudocode)</vt:lpstr>
      <vt:lpstr>Discriminated Union(ish) C#</vt:lpstr>
      <vt:lpstr>null &lt; best_practices</vt:lpstr>
      <vt:lpstr>Null Object Pattern (c#)</vt:lpstr>
      <vt:lpstr>Time is the Enemy</vt:lpstr>
      <vt:lpstr>Is [not] On My Side</vt:lpstr>
      <vt:lpstr>Keeps on Slippin’ Slippin’</vt:lpstr>
      <vt:lpstr>Does Anybody Really Know What Time it Is</vt:lpstr>
      <vt:lpstr>Waiting for someone or something to show you the way</vt:lpstr>
      <vt:lpstr>Logging and Logging and Logging</vt:lpstr>
      <vt:lpstr>[12:45:12 INF] We need to log this</vt:lpstr>
      <vt:lpstr>[13:05:00] TRACE Have a Plan</vt:lpstr>
      <vt:lpstr>Don’t Count Your Eggs (Unless They’re Aggregated)</vt:lpstr>
      <vt:lpstr>Logs are not traces, nor are they spans</vt:lpstr>
      <vt:lpstr>You Don’t Have to Reinvent the Wheel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2023-05-04T13:18:46Z</dcterms:created>
  <dcterms:modified xsi:type="dcterms:W3CDTF">2023-05-08T12:00:39Z</dcterms:modified>
</cp:coreProperties>
</file>